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295" r:id="rId3"/>
    <p:sldId id="363" r:id="rId4"/>
    <p:sldId id="319" r:id="rId5"/>
    <p:sldId id="321" r:id="rId6"/>
    <p:sldId id="293" r:id="rId7"/>
    <p:sldId id="322" r:id="rId8"/>
    <p:sldId id="323" r:id="rId9"/>
    <p:sldId id="324" r:id="rId10"/>
    <p:sldId id="325" r:id="rId11"/>
    <p:sldId id="326" r:id="rId12"/>
    <p:sldId id="333" r:id="rId13"/>
    <p:sldId id="327" r:id="rId14"/>
    <p:sldId id="328" r:id="rId15"/>
    <p:sldId id="329" r:id="rId16"/>
    <p:sldId id="330" r:id="rId17"/>
    <p:sldId id="331" r:id="rId18"/>
    <p:sldId id="332" r:id="rId19"/>
    <p:sldId id="334" r:id="rId20"/>
    <p:sldId id="350" r:id="rId21"/>
    <p:sldId id="335" r:id="rId22"/>
    <p:sldId id="346" r:id="rId23"/>
    <p:sldId id="347" r:id="rId24"/>
    <p:sldId id="348" r:id="rId25"/>
    <p:sldId id="349" r:id="rId26"/>
    <p:sldId id="351" r:id="rId27"/>
    <p:sldId id="352" r:id="rId28"/>
    <p:sldId id="353" r:id="rId29"/>
    <p:sldId id="354" r:id="rId30"/>
    <p:sldId id="355" r:id="rId31"/>
    <p:sldId id="356" r:id="rId32"/>
    <p:sldId id="359" r:id="rId33"/>
    <p:sldId id="357" r:id="rId34"/>
    <p:sldId id="358" r:id="rId35"/>
    <p:sldId id="345" r:id="rId36"/>
    <p:sldId id="344" r:id="rId37"/>
    <p:sldId id="336" r:id="rId38"/>
    <p:sldId id="337" r:id="rId39"/>
    <p:sldId id="338" r:id="rId40"/>
    <p:sldId id="339" r:id="rId41"/>
    <p:sldId id="340" r:id="rId42"/>
    <p:sldId id="341" r:id="rId43"/>
    <p:sldId id="342" r:id="rId44"/>
    <p:sldId id="343" r:id="rId45"/>
    <p:sldId id="361" r:id="rId46"/>
    <p:sldId id="362" r:id="rId47"/>
    <p:sldId id="29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Smith" initials="M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13CFF"/>
    <a:srgbClr val="21838A"/>
    <a:srgbClr val="2798A0"/>
    <a:srgbClr val="299BA4"/>
    <a:srgbClr val="3EC6C5"/>
    <a:srgbClr val="70C6C5"/>
    <a:srgbClr val="009193"/>
    <a:srgbClr val="005493"/>
    <a:srgbClr val="4E8F00"/>
    <a:srgbClr val="448C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p:restoredTop sz="96006"/>
  </p:normalViewPr>
  <p:slideViewPr>
    <p:cSldViewPr snapToGrid="0" snapToObjects="1">
      <p:cViewPr varScale="1">
        <p:scale>
          <a:sx n="114" d="100"/>
          <a:sy n="114" d="100"/>
        </p:scale>
        <p:origin x="936" y="168"/>
      </p:cViewPr>
      <p:guideLst>
        <p:guide orient="horz" pos="2208"/>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769F08-2A68-0547-8B5B-4424049E74C9}" type="datetimeFigureOut">
              <a:rPr lang="en-US" smtClean="0"/>
              <a:t>5/4/20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E82FD-2D78-9E4C-9A2F-E84709F859C5}" type="slidenum">
              <a:rPr lang="en-US" smtClean="0"/>
              <a:t>‹#›</a:t>
            </a:fld>
            <a:endParaRPr lang="en-US" dirty="0"/>
          </a:p>
        </p:txBody>
      </p:sp>
    </p:spTree>
    <p:extLst>
      <p:ext uri="{BB962C8B-B14F-4D97-AF65-F5344CB8AC3E}">
        <p14:creationId xmlns:p14="http://schemas.microsoft.com/office/powerpoint/2010/main" val="2360192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2</a:t>
            </a:fld>
            <a:endParaRPr lang="en-US" dirty="0"/>
          </a:p>
        </p:txBody>
      </p:sp>
    </p:spTree>
    <p:extLst>
      <p:ext uri="{BB962C8B-B14F-4D97-AF65-F5344CB8AC3E}">
        <p14:creationId xmlns:p14="http://schemas.microsoft.com/office/powerpoint/2010/main" val="23440661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11</a:t>
            </a:fld>
            <a:endParaRPr lang="en-US" dirty="0"/>
          </a:p>
        </p:txBody>
      </p:sp>
    </p:spTree>
    <p:extLst>
      <p:ext uri="{BB962C8B-B14F-4D97-AF65-F5344CB8AC3E}">
        <p14:creationId xmlns:p14="http://schemas.microsoft.com/office/powerpoint/2010/main" val="4121988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12</a:t>
            </a:fld>
            <a:endParaRPr lang="en-US" dirty="0"/>
          </a:p>
        </p:txBody>
      </p:sp>
    </p:spTree>
    <p:extLst>
      <p:ext uri="{BB962C8B-B14F-4D97-AF65-F5344CB8AC3E}">
        <p14:creationId xmlns:p14="http://schemas.microsoft.com/office/powerpoint/2010/main" val="2334407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13</a:t>
            </a:fld>
            <a:endParaRPr lang="en-US" dirty="0"/>
          </a:p>
        </p:txBody>
      </p:sp>
    </p:spTree>
    <p:extLst>
      <p:ext uri="{BB962C8B-B14F-4D97-AF65-F5344CB8AC3E}">
        <p14:creationId xmlns:p14="http://schemas.microsoft.com/office/powerpoint/2010/main" val="3457768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14</a:t>
            </a:fld>
            <a:endParaRPr lang="en-US" dirty="0"/>
          </a:p>
        </p:txBody>
      </p:sp>
    </p:spTree>
    <p:extLst>
      <p:ext uri="{BB962C8B-B14F-4D97-AF65-F5344CB8AC3E}">
        <p14:creationId xmlns:p14="http://schemas.microsoft.com/office/powerpoint/2010/main" val="950659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15</a:t>
            </a:fld>
            <a:endParaRPr lang="en-US" dirty="0"/>
          </a:p>
        </p:txBody>
      </p:sp>
    </p:spTree>
    <p:extLst>
      <p:ext uri="{BB962C8B-B14F-4D97-AF65-F5344CB8AC3E}">
        <p14:creationId xmlns:p14="http://schemas.microsoft.com/office/powerpoint/2010/main" val="3508860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16</a:t>
            </a:fld>
            <a:endParaRPr lang="en-US" dirty="0"/>
          </a:p>
        </p:txBody>
      </p:sp>
    </p:spTree>
    <p:extLst>
      <p:ext uri="{BB962C8B-B14F-4D97-AF65-F5344CB8AC3E}">
        <p14:creationId xmlns:p14="http://schemas.microsoft.com/office/powerpoint/2010/main" val="4078280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17</a:t>
            </a:fld>
            <a:endParaRPr lang="en-US" dirty="0"/>
          </a:p>
        </p:txBody>
      </p:sp>
    </p:spTree>
    <p:extLst>
      <p:ext uri="{BB962C8B-B14F-4D97-AF65-F5344CB8AC3E}">
        <p14:creationId xmlns:p14="http://schemas.microsoft.com/office/powerpoint/2010/main" val="1734685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18</a:t>
            </a:fld>
            <a:endParaRPr lang="en-US" dirty="0"/>
          </a:p>
        </p:txBody>
      </p:sp>
    </p:spTree>
    <p:extLst>
      <p:ext uri="{BB962C8B-B14F-4D97-AF65-F5344CB8AC3E}">
        <p14:creationId xmlns:p14="http://schemas.microsoft.com/office/powerpoint/2010/main" val="1639345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19</a:t>
            </a:fld>
            <a:endParaRPr lang="en-US" dirty="0"/>
          </a:p>
        </p:txBody>
      </p:sp>
    </p:spTree>
    <p:extLst>
      <p:ext uri="{BB962C8B-B14F-4D97-AF65-F5344CB8AC3E}">
        <p14:creationId xmlns:p14="http://schemas.microsoft.com/office/powerpoint/2010/main" val="26791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20</a:t>
            </a:fld>
            <a:endParaRPr lang="en-US" dirty="0"/>
          </a:p>
        </p:txBody>
      </p:sp>
    </p:spTree>
    <p:extLst>
      <p:ext uri="{BB962C8B-B14F-4D97-AF65-F5344CB8AC3E}">
        <p14:creationId xmlns:p14="http://schemas.microsoft.com/office/powerpoint/2010/main" val="957964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3</a:t>
            </a:fld>
            <a:endParaRPr lang="en-US" dirty="0"/>
          </a:p>
        </p:txBody>
      </p:sp>
    </p:spTree>
    <p:extLst>
      <p:ext uri="{BB962C8B-B14F-4D97-AF65-F5344CB8AC3E}">
        <p14:creationId xmlns:p14="http://schemas.microsoft.com/office/powerpoint/2010/main" val="21224898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21</a:t>
            </a:fld>
            <a:endParaRPr lang="en-US" dirty="0"/>
          </a:p>
        </p:txBody>
      </p:sp>
    </p:spTree>
    <p:extLst>
      <p:ext uri="{BB962C8B-B14F-4D97-AF65-F5344CB8AC3E}">
        <p14:creationId xmlns:p14="http://schemas.microsoft.com/office/powerpoint/2010/main" val="2470606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22</a:t>
            </a:fld>
            <a:endParaRPr lang="en-US" dirty="0"/>
          </a:p>
        </p:txBody>
      </p:sp>
    </p:spTree>
    <p:extLst>
      <p:ext uri="{BB962C8B-B14F-4D97-AF65-F5344CB8AC3E}">
        <p14:creationId xmlns:p14="http://schemas.microsoft.com/office/powerpoint/2010/main" val="1808556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23</a:t>
            </a:fld>
            <a:endParaRPr lang="en-US" dirty="0"/>
          </a:p>
        </p:txBody>
      </p:sp>
    </p:spTree>
    <p:extLst>
      <p:ext uri="{BB962C8B-B14F-4D97-AF65-F5344CB8AC3E}">
        <p14:creationId xmlns:p14="http://schemas.microsoft.com/office/powerpoint/2010/main" val="40401498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24</a:t>
            </a:fld>
            <a:endParaRPr lang="en-US" dirty="0"/>
          </a:p>
        </p:txBody>
      </p:sp>
    </p:spTree>
    <p:extLst>
      <p:ext uri="{BB962C8B-B14F-4D97-AF65-F5344CB8AC3E}">
        <p14:creationId xmlns:p14="http://schemas.microsoft.com/office/powerpoint/2010/main" val="4019937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25</a:t>
            </a:fld>
            <a:endParaRPr lang="en-US" dirty="0"/>
          </a:p>
        </p:txBody>
      </p:sp>
    </p:spTree>
    <p:extLst>
      <p:ext uri="{BB962C8B-B14F-4D97-AF65-F5344CB8AC3E}">
        <p14:creationId xmlns:p14="http://schemas.microsoft.com/office/powerpoint/2010/main" val="574036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26</a:t>
            </a:fld>
            <a:endParaRPr lang="en-US" dirty="0"/>
          </a:p>
        </p:txBody>
      </p:sp>
    </p:spTree>
    <p:extLst>
      <p:ext uri="{BB962C8B-B14F-4D97-AF65-F5344CB8AC3E}">
        <p14:creationId xmlns:p14="http://schemas.microsoft.com/office/powerpoint/2010/main" val="16292489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27</a:t>
            </a:fld>
            <a:endParaRPr lang="en-US" dirty="0"/>
          </a:p>
        </p:txBody>
      </p:sp>
    </p:spTree>
    <p:extLst>
      <p:ext uri="{BB962C8B-B14F-4D97-AF65-F5344CB8AC3E}">
        <p14:creationId xmlns:p14="http://schemas.microsoft.com/office/powerpoint/2010/main" val="8163010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28</a:t>
            </a:fld>
            <a:endParaRPr lang="en-US" dirty="0"/>
          </a:p>
        </p:txBody>
      </p:sp>
    </p:spTree>
    <p:extLst>
      <p:ext uri="{BB962C8B-B14F-4D97-AF65-F5344CB8AC3E}">
        <p14:creationId xmlns:p14="http://schemas.microsoft.com/office/powerpoint/2010/main" val="11529143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29</a:t>
            </a:fld>
            <a:endParaRPr lang="en-US" dirty="0"/>
          </a:p>
        </p:txBody>
      </p:sp>
    </p:spTree>
    <p:extLst>
      <p:ext uri="{BB962C8B-B14F-4D97-AF65-F5344CB8AC3E}">
        <p14:creationId xmlns:p14="http://schemas.microsoft.com/office/powerpoint/2010/main" val="934517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30</a:t>
            </a:fld>
            <a:endParaRPr lang="en-US" dirty="0"/>
          </a:p>
        </p:txBody>
      </p:sp>
    </p:spTree>
    <p:extLst>
      <p:ext uri="{BB962C8B-B14F-4D97-AF65-F5344CB8AC3E}">
        <p14:creationId xmlns:p14="http://schemas.microsoft.com/office/powerpoint/2010/main" val="1986645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4</a:t>
            </a:fld>
            <a:endParaRPr lang="en-US" dirty="0"/>
          </a:p>
        </p:txBody>
      </p:sp>
    </p:spTree>
    <p:extLst>
      <p:ext uri="{BB962C8B-B14F-4D97-AF65-F5344CB8AC3E}">
        <p14:creationId xmlns:p14="http://schemas.microsoft.com/office/powerpoint/2010/main" val="1811551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31</a:t>
            </a:fld>
            <a:endParaRPr lang="en-US" dirty="0"/>
          </a:p>
        </p:txBody>
      </p:sp>
    </p:spTree>
    <p:extLst>
      <p:ext uri="{BB962C8B-B14F-4D97-AF65-F5344CB8AC3E}">
        <p14:creationId xmlns:p14="http://schemas.microsoft.com/office/powerpoint/2010/main" val="41590818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32</a:t>
            </a:fld>
            <a:endParaRPr lang="en-US" dirty="0"/>
          </a:p>
        </p:txBody>
      </p:sp>
    </p:spTree>
    <p:extLst>
      <p:ext uri="{BB962C8B-B14F-4D97-AF65-F5344CB8AC3E}">
        <p14:creationId xmlns:p14="http://schemas.microsoft.com/office/powerpoint/2010/main" val="12596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33</a:t>
            </a:fld>
            <a:endParaRPr lang="en-US" dirty="0"/>
          </a:p>
        </p:txBody>
      </p:sp>
    </p:spTree>
    <p:extLst>
      <p:ext uri="{BB962C8B-B14F-4D97-AF65-F5344CB8AC3E}">
        <p14:creationId xmlns:p14="http://schemas.microsoft.com/office/powerpoint/2010/main" val="3012002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34</a:t>
            </a:fld>
            <a:endParaRPr lang="en-US" dirty="0"/>
          </a:p>
        </p:txBody>
      </p:sp>
    </p:spTree>
    <p:extLst>
      <p:ext uri="{BB962C8B-B14F-4D97-AF65-F5344CB8AC3E}">
        <p14:creationId xmlns:p14="http://schemas.microsoft.com/office/powerpoint/2010/main" val="18725950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35</a:t>
            </a:fld>
            <a:endParaRPr lang="en-US" dirty="0"/>
          </a:p>
        </p:txBody>
      </p:sp>
    </p:spTree>
    <p:extLst>
      <p:ext uri="{BB962C8B-B14F-4D97-AF65-F5344CB8AC3E}">
        <p14:creationId xmlns:p14="http://schemas.microsoft.com/office/powerpoint/2010/main" val="7082838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36</a:t>
            </a:fld>
            <a:endParaRPr lang="en-US" dirty="0"/>
          </a:p>
        </p:txBody>
      </p:sp>
    </p:spTree>
    <p:extLst>
      <p:ext uri="{BB962C8B-B14F-4D97-AF65-F5344CB8AC3E}">
        <p14:creationId xmlns:p14="http://schemas.microsoft.com/office/powerpoint/2010/main" val="322480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37</a:t>
            </a:fld>
            <a:endParaRPr lang="en-US" dirty="0"/>
          </a:p>
        </p:txBody>
      </p:sp>
    </p:spTree>
    <p:extLst>
      <p:ext uri="{BB962C8B-B14F-4D97-AF65-F5344CB8AC3E}">
        <p14:creationId xmlns:p14="http://schemas.microsoft.com/office/powerpoint/2010/main" val="22628297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38</a:t>
            </a:fld>
            <a:endParaRPr lang="en-US" dirty="0"/>
          </a:p>
        </p:txBody>
      </p:sp>
    </p:spTree>
    <p:extLst>
      <p:ext uri="{BB962C8B-B14F-4D97-AF65-F5344CB8AC3E}">
        <p14:creationId xmlns:p14="http://schemas.microsoft.com/office/powerpoint/2010/main" val="39249308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39</a:t>
            </a:fld>
            <a:endParaRPr lang="en-US" dirty="0"/>
          </a:p>
        </p:txBody>
      </p:sp>
    </p:spTree>
    <p:extLst>
      <p:ext uri="{BB962C8B-B14F-4D97-AF65-F5344CB8AC3E}">
        <p14:creationId xmlns:p14="http://schemas.microsoft.com/office/powerpoint/2010/main" val="15909202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40</a:t>
            </a:fld>
            <a:endParaRPr lang="en-US" dirty="0"/>
          </a:p>
        </p:txBody>
      </p:sp>
    </p:spTree>
    <p:extLst>
      <p:ext uri="{BB962C8B-B14F-4D97-AF65-F5344CB8AC3E}">
        <p14:creationId xmlns:p14="http://schemas.microsoft.com/office/powerpoint/2010/main" val="2191056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5</a:t>
            </a:fld>
            <a:endParaRPr lang="en-US" dirty="0"/>
          </a:p>
        </p:txBody>
      </p:sp>
    </p:spTree>
    <p:extLst>
      <p:ext uri="{BB962C8B-B14F-4D97-AF65-F5344CB8AC3E}">
        <p14:creationId xmlns:p14="http://schemas.microsoft.com/office/powerpoint/2010/main" val="19337281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41</a:t>
            </a:fld>
            <a:endParaRPr lang="en-US" dirty="0"/>
          </a:p>
        </p:txBody>
      </p:sp>
    </p:spTree>
    <p:extLst>
      <p:ext uri="{BB962C8B-B14F-4D97-AF65-F5344CB8AC3E}">
        <p14:creationId xmlns:p14="http://schemas.microsoft.com/office/powerpoint/2010/main" val="1678406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42</a:t>
            </a:fld>
            <a:endParaRPr lang="en-US" dirty="0"/>
          </a:p>
        </p:txBody>
      </p:sp>
    </p:spTree>
    <p:extLst>
      <p:ext uri="{BB962C8B-B14F-4D97-AF65-F5344CB8AC3E}">
        <p14:creationId xmlns:p14="http://schemas.microsoft.com/office/powerpoint/2010/main" val="12197171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43</a:t>
            </a:fld>
            <a:endParaRPr lang="en-US" dirty="0"/>
          </a:p>
        </p:txBody>
      </p:sp>
    </p:spTree>
    <p:extLst>
      <p:ext uri="{BB962C8B-B14F-4D97-AF65-F5344CB8AC3E}">
        <p14:creationId xmlns:p14="http://schemas.microsoft.com/office/powerpoint/2010/main" val="21643770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44</a:t>
            </a:fld>
            <a:endParaRPr lang="en-US" dirty="0"/>
          </a:p>
        </p:txBody>
      </p:sp>
    </p:spTree>
    <p:extLst>
      <p:ext uri="{BB962C8B-B14F-4D97-AF65-F5344CB8AC3E}">
        <p14:creationId xmlns:p14="http://schemas.microsoft.com/office/powerpoint/2010/main" val="9434554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45</a:t>
            </a:fld>
            <a:endParaRPr lang="en-US" dirty="0"/>
          </a:p>
        </p:txBody>
      </p:sp>
    </p:spTree>
    <p:extLst>
      <p:ext uri="{BB962C8B-B14F-4D97-AF65-F5344CB8AC3E}">
        <p14:creationId xmlns:p14="http://schemas.microsoft.com/office/powerpoint/2010/main" val="37131908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46</a:t>
            </a:fld>
            <a:endParaRPr lang="en-US" dirty="0"/>
          </a:p>
        </p:txBody>
      </p:sp>
    </p:spTree>
    <p:extLst>
      <p:ext uri="{BB962C8B-B14F-4D97-AF65-F5344CB8AC3E}">
        <p14:creationId xmlns:p14="http://schemas.microsoft.com/office/powerpoint/2010/main" val="32075805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47</a:t>
            </a:fld>
            <a:endParaRPr lang="en-US" dirty="0"/>
          </a:p>
        </p:txBody>
      </p:sp>
    </p:spTree>
    <p:extLst>
      <p:ext uri="{BB962C8B-B14F-4D97-AF65-F5344CB8AC3E}">
        <p14:creationId xmlns:p14="http://schemas.microsoft.com/office/powerpoint/2010/main" val="1198414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6</a:t>
            </a:fld>
            <a:endParaRPr lang="en-US" dirty="0"/>
          </a:p>
        </p:txBody>
      </p:sp>
    </p:spTree>
    <p:extLst>
      <p:ext uri="{BB962C8B-B14F-4D97-AF65-F5344CB8AC3E}">
        <p14:creationId xmlns:p14="http://schemas.microsoft.com/office/powerpoint/2010/main" val="3636428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7</a:t>
            </a:fld>
            <a:endParaRPr lang="en-US" dirty="0"/>
          </a:p>
        </p:txBody>
      </p:sp>
    </p:spTree>
    <p:extLst>
      <p:ext uri="{BB962C8B-B14F-4D97-AF65-F5344CB8AC3E}">
        <p14:creationId xmlns:p14="http://schemas.microsoft.com/office/powerpoint/2010/main" val="1404604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8</a:t>
            </a:fld>
            <a:endParaRPr lang="en-US" dirty="0"/>
          </a:p>
        </p:txBody>
      </p:sp>
    </p:spTree>
    <p:extLst>
      <p:ext uri="{BB962C8B-B14F-4D97-AF65-F5344CB8AC3E}">
        <p14:creationId xmlns:p14="http://schemas.microsoft.com/office/powerpoint/2010/main" val="292816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9</a:t>
            </a:fld>
            <a:endParaRPr lang="en-US" dirty="0"/>
          </a:p>
        </p:txBody>
      </p:sp>
    </p:spTree>
    <p:extLst>
      <p:ext uri="{BB962C8B-B14F-4D97-AF65-F5344CB8AC3E}">
        <p14:creationId xmlns:p14="http://schemas.microsoft.com/office/powerpoint/2010/main" val="294612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CCE82FD-2D78-9E4C-9A2F-E84709F859C5}" type="slidenum">
              <a:rPr lang="en-US" smtClean="0"/>
              <a:t>10</a:t>
            </a:fld>
            <a:endParaRPr lang="en-US" dirty="0"/>
          </a:p>
        </p:txBody>
      </p:sp>
    </p:spTree>
    <p:extLst>
      <p:ext uri="{BB962C8B-B14F-4D97-AF65-F5344CB8AC3E}">
        <p14:creationId xmlns:p14="http://schemas.microsoft.com/office/powerpoint/2010/main" val="82119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6329D-AA31-7248-A511-834B337316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59210C-C24A-2B4C-B840-CB3D10E558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AD2EA5-DB3E-994F-9485-C3EE44463185}"/>
              </a:ext>
            </a:extLst>
          </p:cNvPr>
          <p:cNvSpPr>
            <a:spLocks noGrp="1"/>
          </p:cNvSpPr>
          <p:nvPr>
            <p:ph type="dt" sz="half" idx="10"/>
          </p:nvPr>
        </p:nvSpPr>
        <p:spPr/>
        <p:txBody>
          <a:bodyPr/>
          <a:lstStyle/>
          <a:p>
            <a:fld id="{9EAAFB3F-3DC2-DF41-A640-B0B6F209C5F7}" type="datetime1">
              <a:rPr lang="en-US" smtClean="0"/>
              <a:t>5/4/20</a:t>
            </a:fld>
            <a:endParaRPr lang="en-US" dirty="0"/>
          </a:p>
        </p:txBody>
      </p:sp>
      <p:sp>
        <p:nvSpPr>
          <p:cNvPr id="5" name="Footer Placeholder 4">
            <a:extLst>
              <a:ext uri="{FF2B5EF4-FFF2-40B4-BE49-F238E27FC236}">
                <a16:creationId xmlns:a16="http://schemas.microsoft.com/office/drawing/2014/main" id="{1F0AF154-23D0-B44E-9401-C417AD2C68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5CE822-597F-8145-B299-E84800C2963B}"/>
              </a:ext>
            </a:extLst>
          </p:cNvPr>
          <p:cNvSpPr>
            <a:spLocks noGrp="1"/>
          </p:cNvSpPr>
          <p:nvPr>
            <p:ph type="sldNum" sz="quarter" idx="12"/>
          </p:nvPr>
        </p:nvSpPr>
        <p:spPr/>
        <p:txBody>
          <a:bodyPr/>
          <a:lstStyle/>
          <a:p>
            <a:fld id="{B0D2014E-B6B1-114D-BF27-70129F5D921D}" type="slidenum">
              <a:rPr lang="en-US" smtClean="0"/>
              <a:t>‹#›</a:t>
            </a:fld>
            <a:endParaRPr lang="en-US" dirty="0"/>
          </a:p>
        </p:txBody>
      </p:sp>
    </p:spTree>
    <p:extLst>
      <p:ext uri="{BB962C8B-B14F-4D97-AF65-F5344CB8AC3E}">
        <p14:creationId xmlns:p14="http://schemas.microsoft.com/office/powerpoint/2010/main" val="3239224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054C-8AFC-574B-A5E0-0E34ECF165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719EC0-2378-664A-B118-AC0904209F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8C9406-F05D-9647-BF41-642424CA8888}"/>
              </a:ext>
            </a:extLst>
          </p:cNvPr>
          <p:cNvSpPr>
            <a:spLocks noGrp="1"/>
          </p:cNvSpPr>
          <p:nvPr>
            <p:ph type="dt" sz="half" idx="10"/>
          </p:nvPr>
        </p:nvSpPr>
        <p:spPr/>
        <p:txBody>
          <a:bodyPr/>
          <a:lstStyle/>
          <a:p>
            <a:fld id="{0BF87EFA-FC09-E34D-86E7-CF0034B74605}" type="datetime1">
              <a:rPr lang="en-US" smtClean="0"/>
              <a:t>5/4/20</a:t>
            </a:fld>
            <a:endParaRPr lang="en-US" dirty="0"/>
          </a:p>
        </p:txBody>
      </p:sp>
      <p:sp>
        <p:nvSpPr>
          <p:cNvPr id="5" name="Footer Placeholder 4">
            <a:extLst>
              <a:ext uri="{FF2B5EF4-FFF2-40B4-BE49-F238E27FC236}">
                <a16:creationId xmlns:a16="http://schemas.microsoft.com/office/drawing/2014/main" id="{CCF82FC5-1909-B740-AC65-8E063749274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0FDF34D-260E-B542-92D2-BC3D49E67A24}"/>
              </a:ext>
            </a:extLst>
          </p:cNvPr>
          <p:cNvSpPr>
            <a:spLocks noGrp="1"/>
          </p:cNvSpPr>
          <p:nvPr>
            <p:ph type="sldNum" sz="quarter" idx="12"/>
          </p:nvPr>
        </p:nvSpPr>
        <p:spPr/>
        <p:txBody>
          <a:bodyPr/>
          <a:lstStyle/>
          <a:p>
            <a:fld id="{B0D2014E-B6B1-114D-BF27-70129F5D921D}" type="slidenum">
              <a:rPr lang="en-US" smtClean="0"/>
              <a:t>‹#›</a:t>
            </a:fld>
            <a:endParaRPr lang="en-US" dirty="0"/>
          </a:p>
        </p:txBody>
      </p:sp>
    </p:spTree>
    <p:extLst>
      <p:ext uri="{BB962C8B-B14F-4D97-AF65-F5344CB8AC3E}">
        <p14:creationId xmlns:p14="http://schemas.microsoft.com/office/powerpoint/2010/main" val="638275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B6D418-4BC1-064C-8897-333FC17A20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FE1F49-823F-1E4C-8616-A99FFA68DA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372C46-1F3A-1849-8AD2-46196BEF5D7D}"/>
              </a:ext>
            </a:extLst>
          </p:cNvPr>
          <p:cNvSpPr>
            <a:spLocks noGrp="1"/>
          </p:cNvSpPr>
          <p:nvPr>
            <p:ph type="dt" sz="half" idx="10"/>
          </p:nvPr>
        </p:nvSpPr>
        <p:spPr/>
        <p:txBody>
          <a:bodyPr/>
          <a:lstStyle/>
          <a:p>
            <a:fld id="{1678EC6E-18B3-6D4E-A25B-170712A44DB0}" type="datetime1">
              <a:rPr lang="en-US" smtClean="0"/>
              <a:t>5/4/20</a:t>
            </a:fld>
            <a:endParaRPr lang="en-US" dirty="0"/>
          </a:p>
        </p:txBody>
      </p:sp>
      <p:sp>
        <p:nvSpPr>
          <p:cNvPr id="5" name="Footer Placeholder 4">
            <a:extLst>
              <a:ext uri="{FF2B5EF4-FFF2-40B4-BE49-F238E27FC236}">
                <a16:creationId xmlns:a16="http://schemas.microsoft.com/office/drawing/2014/main" id="{1FB0B646-E06D-574B-A7C4-ED3C54BDD29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79CC0FB-5AF5-534E-8901-EA4C4DD36878}"/>
              </a:ext>
            </a:extLst>
          </p:cNvPr>
          <p:cNvSpPr>
            <a:spLocks noGrp="1"/>
          </p:cNvSpPr>
          <p:nvPr>
            <p:ph type="sldNum" sz="quarter" idx="12"/>
          </p:nvPr>
        </p:nvSpPr>
        <p:spPr/>
        <p:txBody>
          <a:bodyPr/>
          <a:lstStyle/>
          <a:p>
            <a:fld id="{B0D2014E-B6B1-114D-BF27-70129F5D921D}" type="slidenum">
              <a:rPr lang="en-US" smtClean="0"/>
              <a:t>‹#›</a:t>
            </a:fld>
            <a:endParaRPr lang="en-US" dirty="0"/>
          </a:p>
        </p:txBody>
      </p:sp>
    </p:spTree>
    <p:extLst>
      <p:ext uri="{BB962C8B-B14F-4D97-AF65-F5344CB8AC3E}">
        <p14:creationId xmlns:p14="http://schemas.microsoft.com/office/powerpoint/2010/main" val="2785050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A65D-8B49-D645-999C-2303ADB0B734}"/>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A791303-94F4-8347-9759-22E2D95CA8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AEA8E4-D525-A24D-A280-19EF10AE44FA}"/>
              </a:ext>
            </a:extLst>
          </p:cNvPr>
          <p:cNvSpPr>
            <a:spLocks noGrp="1"/>
          </p:cNvSpPr>
          <p:nvPr>
            <p:ph type="dt" sz="half" idx="10"/>
          </p:nvPr>
        </p:nvSpPr>
        <p:spPr/>
        <p:txBody>
          <a:bodyPr/>
          <a:lstStyle/>
          <a:p>
            <a:fld id="{13C64729-0B4F-0145-8D71-652B03D95786}" type="datetime1">
              <a:rPr lang="en-US" smtClean="0"/>
              <a:t>5/4/20</a:t>
            </a:fld>
            <a:endParaRPr lang="en-US" dirty="0"/>
          </a:p>
        </p:txBody>
      </p:sp>
      <p:sp>
        <p:nvSpPr>
          <p:cNvPr id="5" name="Footer Placeholder 4">
            <a:extLst>
              <a:ext uri="{FF2B5EF4-FFF2-40B4-BE49-F238E27FC236}">
                <a16:creationId xmlns:a16="http://schemas.microsoft.com/office/drawing/2014/main" id="{353755C6-8DEC-4442-97A8-714E0FD6A1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E415459-3974-7644-A39B-75EFF7C630EA}"/>
              </a:ext>
            </a:extLst>
          </p:cNvPr>
          <p:cNvSpPr>
            <a:spLocks noGrp="1"/>
          </p:cNvSpPr>
          <p:nvPr>
            <p:ph type="sldNum" sz="quarter" idx="12"/>
          </p:nvPr>
        </p:nvSpPr>
        <p:spPr/>
        <p:txBody>
          <a:bodyPr/>
          <a:lstStyle/>
          <a:p>
            <a:fld id="{B0D2014E-B6B1-114D-BF27-70129F5D921D}" type="slidenum">
              <a:rPr lang="en-US" smtClean="0"/>
              <a:t>‹#›</a:t>
            </a:fld>
            <a:endParaRPr lang="en-US" dirty="0"/>
          </a:p>
        </p:txBody>
      </p:sp>
    </p:spTree>
    <p:extLst>
      <p:ext uri="{BB962C8B-B14F-4D97-AF65-F5344CB8AC3E}">
        <p14:creationId xmlns:p14="http://schemas.microsoft.com/office/powerpoint/2010/main" val="1009022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6790F-389E-1E41-99CD-0E95923F9C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0160A3-BD8E-724A-9E64-52BFA36A3A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BBE465-32CA-1D4A-A983-1B45FBDD086C}"/>
              </a:ext>
            </a:extLst>
          </p:cNvPr>
          <p:cNvSpPr>
            <a:spLocks noGrp="1"/>
          </p:cNvSpPr>
          <p:nvPr>
            <p:ph type="dt" sz="half" idx="10"/>
          </p:nvPr>
        </p:nvSpPr>
        <p:spPr/>
        <p:txBody>
          <a:bodyPr/>
          <a:lstStyle/>
          <a:p>
            <a:fld id="{5A03F663-0649-1746-ABBC-9C146F72AABF}" type="datetime1">
              <a:rPr lang="en-US" smtClean="0"/>
              <a:t>5/4/20</a:t>
            </a:fld>
            <a:endParaRPr lang="en-US" dirty="0"/>
          </a:p>
        </p:txBody>
      </p:sp>
      <p:sp>
        <p:nvSpPr>
          <p:cNvPr id="5" name="Footer Placeholder 4">
            <a:extLst>
              <a:ext uri="{FF2B5EF4-FFF2-40B4-BE49-F238E27FC236}">
                <a16:creationId xmlns:a16="http://schemas.microsoft.com/office/drawing/2014/main" id="{951FEF26-2F6D-D542-BAAF-46D474A3FD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6EC4097-9C0E-0549-B6ED-92D91F6C8336}"/>
              </a:ext>
            </a:extLst>
          </p:cNvPr>
          <p:cNvSpPr>
            <a:spLocks noGrp="1"/>
          </p:cNvSpPr>
          <p:nvPr>
            <p:ph type="sldNum" sz="quarter" idx="12"/>
          </p:nvPr>
        </p:nvSpPr>
        <p:spPr/>
        <p:txBody>
          <a:bodyPr/>
          <a:lstStyle/>
          <a:p>
            <a:fld id="{B0D2014E-B6B1-114D-BF27-70129F5D921D}" type="slidenum">
              <a:rPr lang="en-US" smtClean="0"/>
              <a:t>‹#›</a:t>
            </a:fld>
            <a:endParaRPr lang="en-US" dirty="0"/>
          </a:p>
        </p:txBody>
      </p:sp>
    </p:spTree>
    <p:extLst>
      <p:ext uri="{BB962C8B-B14F-4D97-AF65-F5344CB8AC3E}">
        <p14:creationId xmlns:p14="http://schemas.microsoft.com/office/powerpoint/2010/main" val="562034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C1ABD-6A28-4F4F-8846-BF304ACC3D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A31827-E442-D74B-A8CD-2B484A910F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3B5207-2C72-1E41-B078-17D5F27B2A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A4E1BC-E127-4B4C-A3CE-7DA04029FABD}"/>
              </a:ext>
            </a:extLst>
          </p:cNvPr>
          <p:cNvSpPr>
            <a:spLocks noGrp="1"/>
          </p:cNvSpPr>
          <p:nvPr>
            <p:ph type="dt" sz="half" idx="10"/>
          </p:nvPr>
        </p:nvSpPr>
        <p:spPr/>
        <p:txBody>
          <a:bodyPr/>
          <a:lstStyle/>
          <a:p>
            <a:fld id="{9D09D4CE-E52F-EB4E-90BE-6761F1F49252}" type="datetime1">
              <a:rPr lang="en-US" smtClean="0"/>
              <a:t>5/4/20</a:t>
            </a:fld>
            <a:endParaRPr lang="en-US" dirty="0"/>
          </a:p>
        </p:txBody>
      </p:sp>
      <p:sp>
        <p:nvSpPr>
          <p:cNvPr id="6" name="Footer Placeholder 5">
            <a:extLst>
              <a:ext uri="{FF2B5EF4-FFF2-40B4-BE49-F238E27FC236}">
                <a16:creationId xmlns:a16="http://schemas.microsoft.com/office/drawing/2014/main" id="{7B770A5B-3F5B-054D-83EC-BC171E0F616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A768439-B98A-744E-9B03-CB36E353732B}"/>
              </a:ext>
            </a:extLst>
          </p:cNvPr>
          <p:cNvSpPr>
            <a:spLocks noGrp="1"/>
          </p:cNvSpPr>
          <p:nvPr>
            <p:ph type="sldNum" sz="quarter" idx="12"/>
          </p:nvPr>
        </p:nvSpPr>
        <p:spPr/>
        <p:txBody>
          <a:bodyPr/>
          <a:lstStyle/>
          <a:p>
            <a:fld id="{B0D2014E-B6B1-114D-BF27-70129F5D921D}" type="slidenum">
              <a:rPr lang="en-US" smtClean="0"/>
              <a:t>‹#›</a:t>
            </a:fld>
            <a:endParaRPr lang="en-US" dirty="0"/>
          </a:p>
        </p:txBody>
      </p:sp>
    </p:spTree>
    <p:extLst>
      <p:ext uri="{BB962C8B-B14F-4D97-AF65-F5344CB8AC3E}">
        <p14:creationId xmlns:p14="http://schemas.microsoft.com/office/powerpoint/2010/main" val="127833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57A5-E5FD-3C4F-97D5-DCE33C2068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955411C-977B-9249-AA79-4692C31180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6B26E9-51F7-1D43-8CDB-7C816E644E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2BFC68-DD59-8E41-9F35-EB0BD44094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FD3DC2-C47D-1946-B97B-E026DB4FF8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6A5F22-A3C6-E544-AA24-2849B42AF001}"/>
              </a:ext>
            </a:extLst>
          </p:cNvPr>
          <p:cNvSpPr>
            <a:spLocks noGrp="1"/>
          </p:cNvSpPr>
          <p:nvPr>
            <p:ph type="dt" sz="half" idx="10"/>
          </p:nvPr>
        </p:nvSpPr>
        <p:spPr/>
        <p:txBody>
          <a:bodyPr/>
          <a:lstStyle/>
          <a:p>
            <a:fld id="{ABF0385D-ADE9-0F4B-A37A-DB97A0DCAAAC}" type="datetime1">
              <a:rPr lang="en-US" smtClean="0"/>
              <a:t>5/4/20</a:t>
            </a:fld>
            <a:endParaRPr lang="en-US" dirty="0"/>
          </a:p>
        </p:txBody>
      </p:sp>
      <p:sp>
        <p:nvSpPr>
          <p:cNvPr id="8" name="Footer Placeholder 7">
            <a:extLst>
              <a:ext uri="{FF2B5EF4-FFF2-40B4-BE49-F238E27FC236}">
                <a16:creationId xmlns:a16="http://schemas.microsoft.com/office/drawing/2014/main" id="{3D8820EC-1DB8-FC49-9D1A-8691C2B3660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9F81A89-3327-7043-AC4F-B1FD98E10B32}"/>
              </a:ext>
            </a:extLst>
          </p:cNvPr>
          <p:cNvSpPr>
            <a:spLocks noGrp="1"/>
          </p:cNvSpPr>
          <p:nvPr>
            <p:ph type="sldNum" sz="quarter" idx="12"/>
          </p:nvPr>
        </p:nvSpPr>
        <p:spPr/>
        <p:txBody>
          <a:bodyPr/>
          <a:lstStyle/>
          <a:p>
            <a:fld id="{B0D2014E-B6B1-114D-BF27-70129F5D921D}" type="slidenum">
              <a:rPr lang="en-US" smtClean="0"/>
              <a:t>‹#›</a:t>
            </a:fld>
            <a:endParaRPr lang="en-US" dirty="0"/>
          </a:p>
        </p:txBody>
      </p:sp>
    </p:spTree>
    <p:extLst>
      <p:ext uri="{BB962C8B-B14F-4D97-AF65-F5344CB8AC3E}">
        <p14:creationId xmlns:p14="http://schemas.microsoft.com/office/powerpoint/2010/main" val="4261341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39301-F123-E540-85C7-5A9E9A36AE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D045F7-FDAC-A946-A68B-0AED7E85524D}"/>
              </a:ext>
            </a:extLst>
          </p:cNvPr>
          <p:cNvSpPr>
            <a:spLocks noGrp="1"/>
          </p:cNvSpPr>
          <p:nvPr>
            <p:ph type="dt" sz="half" idx="10"/>
          </p:nvPr>
        </p:nvSpPr>
        <p:spPr/>
        <p:txBody>
          <a:bodyPr/>
          <a:lstStyle/>
          <a:p>
            <a:fld id="{B6E35D2E-0FA9-CD48-ADA6-673562720009}" type="datetime1">
              <a:rPr lang="en-US" smtClean="0"/>
              <a:t>5/4/20</a:t>
            </a:fld>
            <a:endParaRPr lang="en-US" dirty="0"/>
          </a:p>
        </p:txBody>
      </p:sp>
      <p:sp>
        <p:nvSpPr>
          <p:cNvPr id="4" name="Footer Placeholder 3">
            <a:extLst>
              <a:ext uri="{FF2B5EF4-FFF2-40B4-BE49-F238E27FC236}">
                <a16:creationId xmlns:a16="http://schemas.microsoft.com/office/drawing/2014/main" id="{1EC8DAA8-4F3D-EA42-98A6-F29CA82D148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67AAB465-B937-D44C-A11D-B5E36DB1BEAF}"/>
              </a:ext>
            </a:extLst>
          </p:cNvPr>
          <p:cNvSpPr>
            <a:spLocks noGrp="1"/>
          </p:cNvSpPr>
          <p:nvPr>
            <p:ph type="sldNum" sz="quarter" idx="12"/>
          </p:nvPr>
        </p:nvSpPr>
        <p:spPr/>
        <p:txBody>
          <a:bodyPr/>
          <a:lstStyle/>
          <a:p>
            <a:fld id="{B0D2014E-B6B1-114D-BF27-70129F5D921D}" type="slidenum">
              <a:rPr lang="en-US" smtClean="0"/>
              <a:t>‹#›</a:t>
            </a:fld>
            <a:endParaRPr lang="en-US" dirty="0"/>
          </a:p>
        </p:txBody>
      </p:sp>
    </p:spTree>
    <p:extLst>
      <p:ext uri="{BB962C8B-B14F-4D97-AF65-F5344CB8AC3E}">
        <p14:creationId xmlns:p14="http://schemas.microsoft.com/office/powerpoint/2010/main" val="40911450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392697-C4CA-0446-B0CF-F183ED981865}"/>
              </a:ext>
            </a:extLst>
          </p:cNvPr>
          <p:cNvSpPr>
            <a:spLocks noGrp="1"/>
          </p:cNvSpPr>
          <p:nvPr>
            <p:ph type="dt" sz="half" idx="10"/>
          </p:nvPr>
        </p:nvSpPr>
        <p:spPr/>
        <p:txBody>
          <a:bodyPr/>
          <a:lstStyle/>
          <a:p>
            <a:fld id="{B4AB42BA-3F08-2243-8EDA-BB8C31D6B893}" type="datetime1">
              <a:rPr lang="en-US" smtClean="0"/>
              <a:t>5/4/20</a:t>
            </a:fld>
            <a:endParaRPr lang="en-US" dirty="0"/>
          </a:p>
        </p:txBody>
      </p:sp>
      <p:sp>
        <p:nvSpPr>
          <p:cNvPr id="3" name="Footer Placeholder 2">
            <a:extLst>
              <a:ext uri="{FF2B5EF4-FFF2-40B4-BE49-F238E27FC236}">
                <a16:creationId xmlns:a16="http://schemas.microsoft.com/office/drawing/2014/main" id="{40649564-6E72-B94E-9F48-FEEF3D1D83B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88C4BEE-AAA6-0F48-9BEC-9D089E0C3563}"/>
              </a:ext>
            </a:extLst>
          </p:cNvPr>
          <p:cNvSpPr>
            <a:spLocks noGrp="1"/>
          </p:cNvSpPr>
          <p:nvPr>
            <p:ph type="sldNum" sz="quarter" idx="12"/>
          </p:nvPr>
        </p:nvSpPr>
        <p:spPr/>
        <p:txBody>
          <a:bodyPr/>
          <a:lstStyle/>
          <a:p>
            <a:fld id="{B0D2014E-B6B1-114D-BF27-70129F5D921D}" type="slidenum">
              <a:rPr lang="en-US" smtClean="0"/>
              <a:t>‹#›</a:t>
            </a:fld>
            <a:endParaRPr lang="en-US" dirty="0"/>
          </a:p>
        </p:txBody>
      </p:sp>
    </p:spTree>
    <p:extLst>
      <p:ext uri="{BB962C8B-B14F-4D97-AF65-F5344CB8AC3E}">
        <p14:creationId xmlns:p14="http://schemas.microsoft.com/office/powerpoint/2010/main" val="1874323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31BD5-2583-724E-998B-B1EF20F314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0E1593-B428-BA49-BF8F-4A0F0A3E63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863B1C-7871-3740-ABAC-E2A9F2E4C8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224D77-B7FB-0341-8B10-F9EEBA1CAF7E}"/>
              </a:ext>
            </a:extLst>
          </p:cNvPr>
          <p:cNvSpPr>
            <a:spLocks noGrp="1"/>
          </p:cNvSpPr>
          <p:nvPr>
            <p:ph type="dt" sz="half" idx="10"/>
          </p:nvPr>
        </p:nvSpPr>
        <p:spPr/>
        <p:txBody>
          <a:bodyPr/>
          <a:lstStyle/>
          <a:p>
            <a:fld id="{8AE379A7-8411-6243-A862-D9EF2FE10E65}" type="datetime1">
              <a:rPr lang="en-US" smtClean="0"/>
              <a:t>5/4/20</a:t>
            </a:fld>
            <a:endParaRPr lang="en-US" dirty="0"/>
          </a:p>
        </p:txBody>
      </p:sp>
      <p:sp>
        <p:nvSpPr>
          <p:cNvPr id="6" name="Footer Placeholder 5">
            <a:extLst>
              <a:ext uri="{FF2B5EF4-FFF2-40B4-BE49-F238E27FC236}">
                <a16:creationId xmlns:a16="http://schemas.microsoft.com/office/drawing/2014/main" id="{00F02F03-2ED2-6C45-A41F-1322F74EE71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395F3DC-7ADE-A74D-94FC-1A3B1A294932}"/>
              </a:ext>
            </a:extLst>
          </p:cNvPr>
          <p:cNvSpPr>
            <a:spLocks noGrp="1"/>
          </p:cNvSpPr>
          <p:nvPr>
            <p:ph type="sldNum" sz="quarter" idx="12"/>
          </p:nvPr>
        </p:nvSpPr>
        <p:spPr/>
        <p:txBody>
          <a:bodyPr/>
          <a:lstStyle/>
          <a:p>
            <a:fld id="{B0D2014E-B6B1-114D-BF27-70129F5D921D}" type="slidenum">
              <a:rPr lang="en-US" smtClean="0"/>
              <a:t>‹#›</a:t>
            </a:fld>
            <a:endParaRPr lang="en-US" dirty="0"/>
          </a:p>
        </p:txBody>
      </p:sp>
    </p:spTree>
    <p:extLst>
      <p:ext uri="{BB962C8B-B14F-4D97-AF65-F5344CB8AC3E}">
        <p14:creationId xmlns:p14="http://schemas.microsoft.com/office/powerpoint/2010/main" val="1478091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BAFEA-A1BA-F74F-A012-3025842591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FEF583-F9D2-C54A-AA66-0D1873D5CE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77739E51-C15C-1D49-A494-673FF9EB3B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DE8603-5988-B242-8984-4BFD2E19CDAE}"/>
              </a:ext>
            </a:extLst>
          </p:cNvPr>
          <p:cNvSpPr>
            <a:spLocks noGrp="1"/>
          </p:cNvSpPr>
          <p:nvPr>
            <p:ph type="dt" sz="half" idx="10"/>
          </p:nvPr>
        </p:nvSpPr>
        <p:spPr/>
        <p:txBody>
          <a:bodyPr/>
          <a:lstStyle/>
          <a:p>
            <a:fld id="{B7C67AC3-CBB2-EF47-BA22-683D1410D67F}" type="datetime1">
              <a:rPr lang="en-US" smtClean="0"/>
              <a:t>5/4/20</a:t>
            </a:fld>
            <a:endParaRPr lang="en-US" dirty="0"/>
          </a:p>
        </p:txBody>
      </p:sp>
      <p:sp>
        <p:nvSpPr>
          <p:cNvPr id="6" name="Footer Placeholder 5">
            <a:extLst>
              <a:ext uri="{FF2B5EF4-FFF2-40B4-BE49-F238E27FC236}">
                <a16:creationId xmlns:a16="http://schemas.microsoft.com/office/drawing/2014/main" id="{F6F28B35-CE58-804D-B10E-2D9640CF99B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5E692CC-CC94-234A-86A8-056E9964ABA5}"/>
              </a:ext>
            </a:extLst>
          </p:cNvPr>
          <p:cNvSpPr>
            <a:spLocks noGrp="1"/>
          </p:cNvSpPr>
          <p:nvPr>
            <p:ph type="sldNum" sz="quarter" idx="12"/>
          </p:nvPr>
        </p:nvSpPr>
        <p:spPr/>
        <p:txBody>
          <a:bodyPr/>
          <a:lstStyle/>
          <a:p>
            <a:fld id="{B0D2014E-B6B1-114D-BF27-70129F5D921D}" type="slidenum">
              <a:rPr lang="en-US" smtClean="0"/>
              <a:t>‹#›</a:t>
            </a:fld>
            <a:endParaRPr lang="en-US" dirty="0"/>
          </a:p>
        </p:txBody>
      </p:sp>
    </p:spTree>
    <p:extLst>
      <p:ext uri="{BB962C8B-B14F-4D97-AF65-F5344CB8AC3E}">
        <p14:creationId xmlns:p14="http://schemas.microsoft.com/office/powerpoint/2010/main" val="3278869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6B4CC5-BBFE-A943-ABF5-7C2CB9CEF7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249B42-8319-FB4D-A716-F29B81CBAB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508614-7D0B-7A44-A1A9-3E651FE303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053CC-78DA-BC4F-BD13-D9FAFEA85713}" type="datetime1">
              <a:rPr lang="en-US" smtClean="0"/>
              <a:t>5/4/20</a:t>
            </a:fld>
            <a:endParaRPr lang="en-US" dirty="0"/>
          </a:p>
        </p:txBody>
      </p:sp>
      <p:sp>
        <p:nvSpPr>
          <p:cNvPr id="5" name="Footer Placeholder 4">
            <a:extLst>
              <a:ext uri="{FF2B5EF4-FFF2-40B4-BE49-F238E27FC236}">
                <a16:creationId xmlns:a16="http://schemas.microsoft.com/office/drawing/2014/main" id="{9B529E96-83A8-C649-8EA3-A221086267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6288C8E-5288-EA4D-9FCC-E246BD8837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D2014E-B6B1-114D-BF27-70129F5D921D}" type="slidenum">
              <a:rPr lang="en-US" smtClean="0"/>
              <a:t>‹#›</a:t>
            </a:fld>
            <a:endParaRPr lang="en-US" dirty="0"/>
          </a:p>
        </p:txBody>
      </p:sp>
    </p:spTree>
    <p:extLst>
      <p:ext uri="{BB962C8B-B14F-4D97-AF65-F5344CB8AC3E}">
        <p14:creationId xmlns:p14="http://schemas.microsoft.com/office/powerpoint/2010/main" val="37391864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2.tiff"/><Relationship Id="rId4" Type="http://schemas.openxmlformats.org/officeDocument/2006/relationships/image" Target="../media/image31.tiff"/></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7.tiff"/><Relationship Id="rId4" Type="http://schemas.openxmlformats.org/officeDocument/2006/relationships/image" Target="../media/image36.tiff"/></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42.tiff"/><Relationship Id="rId4" Type="http://schemas.openxmlformats.org/officeDocument/2006/relationships/image" Target="../media/image41.tiff"/></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47.tiff"/><Relationship Id="rId4" Type="http://schemas.openxmlformats.org/officeDocument/2006/relationships/image" Target="../media/image46.tiff"/></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en.wikipedia.org/wiki/Indoor_positioning_syste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s://arxiv.org/pdf/1709.01015.pdf"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s://arxiv.org/pdf/1709.01015.pdf"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https://arxiv.org/pdf/1709.01015.pd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32.tiff"/><Relationship Id="rId4" Type="http://schemas.openxmlformats.org/officeDocument/2006/relationships/image" Target="../media/image31.tiff"/></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5A557A-6FFF-944A-9A1C-B05245D98B08}"/>
              </a:ext>
            </a:extLst>
          </p:cNvPr>
          <p:cNvPicPr>
            <a:picLocks noChangeAspect="1"/>
          </p:cNvPicPr>
          <p:nvPr/>
        </p:nvPicPr>
        <p:blipFill>
          <a:blip r:embed="rId3">
            <a:alphaModFix amt="50000"/>
          </a:blip>
          <a:stretch>
            <a:fillRect/>
          </a:stretch>
        </p:blipFill>
        <p:spPr>
          <a:xfrm>
            <a:off x="9352573" y="6211321"/>
            <a:ext cx="2839427" cy="577936"/>
          </a:xfrm>
          <a:prstGeom prst="rect">
            <a:avLst/>
          </a:prstGeom>
        </p:spPr>
      </p:pic>
      <p:sp>
        <p:nvSpPr>
          <p:cNvPr id="4" name="TextBox 3">
            <a:extLst>
              <a:ext uri="{FF2B5EF4-FFF2-40B4-BE49-F238E27FC236}">
                <a16:creationId xmlns:a16="http://schemas.microsoft.com/office/drawing/2014/main" id="{9FEEA844-5E89-6E4D-B5C7-69A57C712A6B}"/>
              </a:ext>
            </a:extLst>
          </p:cNvPr>
          <p:cNvSpPr txBox="1"/>
          <p:nvPr/>
        </p:nvSpPr>
        <p:spPr>
          <a:xfrm>
            <a:off x="0" y="6211227"/>
            <a:ext cx="9177454" cy="584775"/>
          </a:xfrm>
          <a:prstGeom prst="rect">
            <a:avLst/>
          </a:prstGeom>
          <a:solidFill>
            <a:schemeClr val="bg1"/>
          </a:solidFill>
        </p:spPr>
        <p:txBody>
          <a:bodyPr wrap="square" rtlCol="0">
            <a:spAutoFit/>
          </a:bodyPr>
          <a:lstStyle/>
          <a:p>
            <a:r>
              <a:rPr lang="en-US" sz="3200" b="1" u="sng" dirty="0"/>
              <a:t>Wi-Fi Fingerprint-Based Indoor Positioning System</a:t>
            </a:r>
          </a:p>
        </p:txBody>
      </p:sp>
    </p:spTree>
    <p:extLst>
      <p:ext uri="{BB962C8B-B14F-4D97-AF65-F5344CB8AC3E}">
        <p14:creationId xmlns:p14="http://schemas.microsoft.com/office/powerpoint/2010/main" val="4131411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10</a:t>
            </a:fld>
            <a:endParaRPr lang="en-US" dirty="0"/>
          </a:p>
        </p:txBody>
      </p:sp>
      <p:sp>
        <p:nvSpPr>
          <p:cNvPr id="13" name="TextBox 12">
            <a:extLst>
              <a:ext uri="{FF2B5EF4-FFF2-40B4-BE49-F238E27FC236}">
                <a16:creationId xmlns:a16="http://schemas.microsoft.com/office/drawing/2014/main" id="{D0729579-D611-0344-8D1F-945E36D752F0}"/>
              </a:ext>
            </a:extLst>
          </p:cNvPr>
          <p:cNvSpPr txBox="1"/>
          <p:nvPr/>
        </p:nvSpPr>
        <p:spPr>
          <a:xfrm>
            <a:off x="41916" y="1022714"/>
            <a:ext cx="7039107" cy="400110"/>
          </a:xfrm>
          <a:prstGeom prst="rect">
            <a:avLst/>
          </a:prstGeom>
          <a:noFill/>
        </p:spPr>
        <p:txBody>
          <a:bodyPr wrap="square" rtlCol="0">
            <a:spAutoFit/>
          </a:bodyPr>
          <a:lstStyle/>
          <a:p>
            <a:pPr marL="457200" indent="-457200">
              <a:buFont typeface="+mj-lt"/>
              <a:buAutoNum type="arabicPeriod" startAt="3"/>
            </a:pPr>
            <a:r>
              <a:rPr lang="en-US" sz="2000" u="sng" dirty="0"/>
              <a:t>Isolate the observations from building number 2 (cont.)</a:t>
            </a:r>
          </a:p>
        </p:txBody>
      </p:sp>
      <p:pic>
        <p:nvPicPr>
          <p:cNvPr id="3" name="Picture 2">
            <a:extLst>
              <a:ext uri="{FF2B5EF4-FFF2-40B4-BE49-F238E27FC236}">
                <a16:creationId xmlns:a16="http://schemas.microsoft.com/office/drawing/2014/main" id="{9AFB84E4-A562-7F4F-99FF-3755CC1175C0}"/>
              </a:ext>
            </a:extLst>
          </p:cNvPr>
          <p:cNvPicPr>
            <a:picLocks noChangeAspect="1"/>
          </p:cNvPicPr>
          <p:nvPr/>
        </p:nvPicPr>
        <p:blipFill>
          <a:blip r:embed="rId4"/>
          <a:stretch>
            <a:fillRect/>
          </a:stretch>
        </p:blipFill>
        <p:spPr>
          <a:xfrm>
            <a:off x="8374566" y="1090576"/>
            <a:ext cx="2624768" cy="2729133"/>
          </a:xfrm>
          <a:prstGeom prst="rect">
            <a:avLst/>
          </a:prstGeom>
          <a:ln>
            <a:solidFill>
              <a:schemeClr val="tx1"/>
            </a:solidFill>
          </a:ln>
        </p:spPr>
      </p:pic>
      <p:sp>
        <p:nvSpPr>
          <p:cNvPr id="11" name="TextBox 10">
            <a:extLst>
              <a:ext uri="{FF2B5EF4-FFF2-40B4-BE49-F238E27FC236}">
                <a16:creationId xmlns:a16="http://schemas.microsoft.com/office/drawing/2014/main" id="{4188885C-FF25-D447-910E-701153324776}"/>
              </a:ext>
            </a:extLst>
          </p:cNvPr>
          <p:cNvSpPr txBox="1"/>
          <p:nvPr/>
        </p:nvSpPr>
        <p:spPr>
          <a:xfrm>
            <a:off x="384910" y="1557722"/>
            <a:ext cx="6517696" cy="1200329"/>
          </a:xfrm>
          <a:prstGeom prst="rect">
            <a:avLst/>
          </a:prstGeom>
          <a:noFill/>
        </p:spPr>
        <p:txBody>
          <a:bodyPr wrap="square" rtlCol="0">
            <a:spAutoFit/>
          </a:bodyPr>
          <a:lstStyle/>
          <a:p>
            <a:pPr marL="342900" indent="-342900">
              <a:buFont typeface="+mj-lt"/>
              <a:buAutoNum type="alphaLcPeriod" startAt="4"/>
            </a:pPr>
            <a:r>
              <a:rPr lang="en-US" dirty="0"/>
              <a:t>Highlight all rows from that point down to the last observation for building “0”</a:t>
            </a:r>
          </a:p>
          <a:p>
            <a:pPr marL="342900" indent="-342900">
              <a:buFont typeface="+mj-lt"/>
              <a:buAutoNum type="alphaLcPeriod" startAt="4"/>
            </a:pPr>
            <a:r>
              <a:rPr lang="en-US" dirty="0"/>
              <a:t>Delete all highlighted rows</a:t>
            </a:r>
          </a:p>
          <a:p>
            <a:pPr marL="342900" indent="-342900">
              <a:buFont typeface="+mj-lt"/>
              <a:buAutoNum type="alphaLcPeriod" startAt="4"/>
            </a:pPr>
            <a:r>
              <a:rPr lang="en-US" dirty="0"/>
              <a:t>Save the file under a new name such as “</a:t>
            </a:r>
            <a:r>
              <a:rPr lang="en-US" dirty="0" err="1"/>
              <a:t>Bldg</a:t>
            </a:r>
            <a:r>
              <a:rPr lang="en-US" dirty="0"/>
              <a:t> 2 Training Data”</a:t>
            </a:r>
          </a:p>
        </p:txBody>
      </p:sp>
      <p:sp>
        <p:nvSpPr>
          <p:cNvPr id="12" name="TextBox 11">
            <a:extLst>
              <a:ext uri="{FF2B5EF4-FFF2-40B4-BE49-F238E27FC236}">
                <a16:creationId xmlns:a16="http://schemas.microsoft.com/office/drawing/2014/main" id="{BED4D810-E4DC-C943-99DA-187C951E5562}"/>
              </a:ext>
            </a:extLst>
          </p:cNvPr>
          <p:cNvSpPr txBox="1"/>
          <p:nvPr/>
        </p:nvSpPr>
        <p:spPr>
          <a:xfrm>
            <a:off x="5004208" y="4383513"/>
            <a:ext cx="7039107" cy="400110"/>
          </a:xfrm>
          <a:prstGeom prst="rect">
            <a:avLst/>
          </a:prstGeom>
          <a:noFill/>
        </p:spPr>
        <p:txBody>
          <a:bodyPr wrap="square" rtlCol="0">
            <a:spAutoFit/>
          </a:bodyPr>
          <a:lstStyle/>
          <a:p>
            <a:pPr marL="457200" indent="-457200">
              <a:buFont typeface="+mj-lt"/>
              <a:buAutoNum type="arabicPeriod" startAt="4"/>
            </a:pPr>
            <a:r>
              <a:rPr lang="en-US" sz="2000" u="sng" dirty="0"/>
              <a:t>Delete observations with 520 WAPs having an entry of 100</a:t>
            </a:r>
          </a:p>
        </p:txBody>
      </p:sp>
      <p:sp>
        <p:nvSpPr>
          <p:cNvPr id="16" name="TextBox 15">
            <a:extLst>
              <a:ext uri="{FF2B5EF4-FFF2-40B4-BE49-F238E27FC236}">
                <a16:creationId xmlns:a16="http://schemas.microsoft.com/office/drawing/2014/main" id="{77DFD8B6-7B40-8343-A126-C8D03B73365F}"/>
              </a:ext>
            </a:extLst>
          </p:cNvPr>
          <p:cNvSpPr txBox="1"/>
          <p:nvPr/>
        </p:nvSpPr>
        <p:spPr>
          <a:xfrm>
            <a:off x="3027329" y="368016"/>
            <a:ext cx="8582114" cy="461665"/>
          </a:xfrm>
          <a:prstGeom prst="rect">
            <a:avLst/>
          </a:prstGeom>
          <a:noFill/>
        </p:spPr>
        <p:txBody>
          <a:bodyPr wrap="square" rtlCol="0">
            <a:spAutoFit/>
          </a:bodyPr>
          <a:lstStyle/>
          <a:p>
            <a:r>
              <a:rPr lang="en-US" sz="2400" b="1" dirty="0"/>
              <a:t>DR - Steps for Guiding Principle #1  - Determining the Building</a:t>
            </a:r>
          </a:p>
        </p:txBody>
      </p:sp>
      <p:sp>
        <p:nvSpPr>
          <p:cNvPr id="17" name="TextBox 16">
            <a:extLst>
              <a:ext uri="{FF2B5EF4-FFF2-40B4-BE49-F238E27FC236}">
                <a16:creationId xmlns:a16="http://schemas.microsoft.com/office/drawing/2014/main" id="{711E698C-A9B0-FB41-92B9-A26613AB5E5A}"/>
              </a:ext>
            </a:extLst>
          </p:cNvPr>
          <p:cNvSpPr txBox="1"/>
          <p:nvPr/>
        </p:nvSpPr>
        <p:spPr>
          <a:xfrm>
            <a:off x="5150198" y="4918521"/>
            <a:ext cx="6893118" cy="1477328"/>
          </a:xfrm>
          <a:prstGeom prst="rect">
            <a:avLst/>
          </a:prstGeom>
          <a:noFill/>
        </p:spPr>
        <p:txBody>
          <a:bodyPr wrap="square" rtlCol="0">
            <a:spAutoFit/>
          </a:bodyPr>
          <a:lstStyle/>
          <a:p>
            <a:pPr marL="342900" indent="-342900">
              <a:buFont typeface="+mj-lt"/>
              <a:buAutoNum type="alphaLcPeriod"/>
            </a:pPr>
            <a:r>
              <a:rPr lang="en-US" dirty="0"/>
              <a:t>Sort the “</a:t>
            </a:r>
            <a:r>
              <a:rPr lang="en-US" dirty="0" err="1"/>
              <a:t>trainingData</a:t>
            </a:r>
            <a:r>
              <a:rPr lang="en-US" dirty="0"/>
              <a:t>” sheet by the “All WAPs Equal 100” column in descending order</a:t>
            </a:r>
          </a:p>
          <a:p>
            <a:pPr marL="342900" indent="-342900">
              <a:buFont typeface="+mj-lt"/>
              <a:buAutoNum type="alphaLcPeriod"/>
            </a:pPr>
            <a:r>
              <a:rPr lang="en-US" dirty="0"/>
              <a:t>Highlight and delete all of the rows that equal 520 in this column</a:t>
            </a:r>
          </a:p>
          <a:p>
            <a:pPr marL="342900" indent="-342900">
              <a:buFont typeface="+mj-lt"/>
              <a:buAutoNum type="alphaLcPeriod"/>
            </a:pPr>
            <a:r>
              <a:rPr lang="en-US" dirty="0"/>
              <a:t>This will leave 9,454 observations</a:t>
            </a:r>
          </a:p>
          <a:p>
            <a:pPr marL="342900" indent="-342900">
              <a:buFont typeface="+mj-lt"/>
              <a:buAutoNum type="alphaLcPeriod"/>
            </a:pPr>
            <a:endParaRPr lang="en-US" dirty="0"/>
          </a:p>
        </p:txBody>
      </p:sp>
      <p:pic>
        <p:nvPicPr>
          <p:cNvPr id="4" name="Picture 3">
            <a:extLst>
              <a:ext uri="{FF2B5EF4-FFF2-40B4-BE49-F238E27FC236}">
                <a16:creationId xmlns:a16="http://schemas.microsoft.com/office/drawing/2014/main" id="{7408F283-778D-9B44-A7BD-CB896D15502D}"/>
              </a:ext>
            </a:extLst>
          </p:cNvPr>
          <p:cNvPicPr>
            <a:picLocks noChangeAspect="1"/>
          </p:cNvPicPr>
          <p:nvPr/>
        </p:nvPicPr>
        <p:blipFill>
          <a:blip r:embed="rId5"/>
          <a:stretch>
            <a:fillRect/>
          </a:stretch>
        </p:blipFill>
        <p:spPr>
          <a:xfrm>
            <a:off x="558489" y="3529100"/>
            <a:ext cx="2939222" cy="3019020"/>
          </a:xfrm>
          <a:prstGeom prst="rect">
            <a:avLst/>
          </a:prstGeom>
        </p:spPr>
      </p:pic>
      <p:cxnSp>
        <p:nvCxnSpPr>
          <p:cNvPr id="18" name="Straight Arrow Connector 17">
            <a:extLst>
              <a:ext uri="{FF2B5EF4-FFF2-40B4-BE49-F238E27FC236}">
                <a16:creationId xmlns:a16="http://schemas.microsoft.com/office/drawing/2014/main" id="{1090CBC2-4F69-F145-941A-9AE21605AE86}"/>
              </a:ext>
            </a:extLst>
          </p:cNvPr>
          <p:cNvCxnSpPr>
            <a:cxnSpLocks/>
          </p:cNvCxnSpPr>
          <p:nvPr/>
        </p:nvCxnSpPr>
        <p:spPr>
          <a:xfrm>
            <a:off x="7021550" y="2157886"/>
            <a:ext cx="103663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CC2C429-D7E7-014C-9578-44C3EFEF3759}"/>
              </a:ext>
            </a:extLst>
          </p:cNvPr>
          <p:cNvCxnSpPr>
            <a:cxnSpLocks/>
          </p:cNvCxnSpPr>
          <p:nvPr/>
        </p:nvCxnSpPr>
        <p:spPr>
          <a:xfrm flipH="1" flipV="1">
            <a:off x="3755140" y="5288624"/>
            <a:ext cx="103663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883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11</a:t>
            </a:fld>
            <a:endParaRPr lang="en-US" dirty="0"/>
          </a:p>
        </p:txBody>
      </p:sp>
      <p:sp>
        <p:nvSpPr>
          <p:cNvPr id="13" name="TextBox 12">
            <a:extLst>
              <a:ext uri="{FF2B5EF4-FFF2-40B4-BE49-F238E27FC236}">
                <a16:creationId xmlns:a16="http://schemas.microsoft.com/office/drawing/2014/main" id="{D0729579-D611-0344-8D1F-945E36D752F0}"/>
              </a:ext>
            </a:extLst>
          </p:cNvPr>
          <p:cNvSpPr txBox="1"/>
          <p:nvPr/>
        </p:nvSpPr>
        <p:spPr>
          <a:xfrm>
            <a:off x="231485" y="1022714"/>
            <a:ext cx="7039107" cy="400110"/>
          </a:xfrm>
          <a:prstGeom prst="rect">
            <a:avLst/>
          </a:prstGeom>
          <a:noFill/>
        </p:spPr>
        <p:txBody>
          <a:bodyPr wrap="square" rtlCol="0">
            <a:spAutoFit/>
          </a:bodyPr>
          <a:lstStyle/>
          <a:p>
            <a:r>
              <a:rPr lang="en-US" sz="2000" u="sng" dirty="0"/>
              <a:t>Steps for Determining the WAPs to include</a:t>
            </a:r>
          </a:p>
        </p:txBody>
      </p:sp>
      <p:sp>
        <p:nvSpPr>
          <p:cNvPr id="15" name="TextBox 14">
            <a:extLst>
              <a:ext uri="{FF2B5EF4-FFF2-40B4-BE49-F238E27FC236}">
                <a16:creationId xmlns:a16="http://schemas.microsoft.com/office/drawing/2014/main" id="{CCEF9E0E-9F7C-424C-B232-0AD46B547324}"/>
              </a:ext>
            </a:extLst>
          </p:cNvPr>
          <p:cNvSpPr txBox="1"/>
          <p:nvPr/>
        </p:nvSpPr>
        <p:spPr>
          <a:xfrm>
            <a:off x="3027329" y="368016"/>
            <a:ext cx="8759510" cy="461665"/>
          </a:xfrm>
          <a:prstGeom prst="rect">
            <a:avLst/>
          </a:prstGeom>
          <a:noFill/>
        </p:spPr>
        <p:txBody>
          <a:bodyPr wrap="square" rtlCol="0">
            <a:spAutoFit/>
          </a:bodyPr>
          <a:lstStyle/>
          <a:p>
            <a:r>
              <a:rPr lang="en-US" sz="2400" b="1" dirty="0"/>
              <a:t>DR - Steps for Guiding Principle #2  - Determine the WAPs to Include</a:t>
            </a:r>
          </a:p>
        </p:txBody>
      </p:sp>
      <p:sp>
        <p:nvSpPr>
          <p:cNvPr id="11" name="TextBox 10">
            <a:extLst>
              <a:ext uri="{FF2B5EF4-FFF2-40B4-BE49-F238E27FC236}">
                <a16:creationId xmlns:a16="http://schemas.microsoft.com/office/drawing/2014/main" id="{4188885C-FF25-D447-910E-701153324776}"/>
              </a:ext>
            </a:extLst>
          </p:cNvPr>
          <p:cNvSpPr txBox="1"/>
          <p:nvPr/>
        </p:nvSpPr>
        <p:spPr>
          <a:xfrm>
            <a:off x="189567" y="1748076"/>
            <a:ext cx="5222808" cy="646331"/>
          </a:xfrm>
          <a:prstGeom prst="rect">
            <a:avLst/>
          </a:prstGeom>
          <a:noFill/>
        </p:spPr>
        <p:txBody>
          <a:bodyPr wrap="square" rtlCol="0">
            <a:spAutoFit/>
          </a:bodyPr>
          <a:lstStyle/>
          <a:p>
            <a:pPr marL="342900" indent="-342900">
              <a:buFont typeface="+mj-lt"/>
              <a:buAutoNum type="arabicPeriod"/>
            </a:pPr>
            <a:r>
              <a:rPr lang="en-US" dirty="0"/>
              <a:t>Highlight and copy all of the WAP column headers on the “</a:t>
            </a:r>
            <a:r>
              <a:rPr lang="en-US" dirty="0" err="1"/>
              <a:t>trainingData</a:t>
            </a:r>
            <a:r>
              <a:rPr lang="en-US" dirty="0"/>
              <a:t> sheet”</a:t>
            </a:r>
          </a:p>
        </p:txBody>
      </p:sp>
      <p:pic>
        <p:nvPicPr>
          <p:cNvPr id="9" name="Picture 8">
            <a:extLst>
              <a:ext uri="{FF2B5EF4-FFF2-40B4-BE49-F238E27FC236}">
                <a16:creationId xmlns:a16="http://schemas.microsoft.com/office/drawing/2014/main" id="{A5533DAE-363B-A248-AC24-67F144D30333}"/>
              </a:ext>
            </a:extLst>
          </p:cNvPr>
          <p:cNvPicPr/>
          <p:nvPr/>
        </p:nvPicPr>
        <p:blipFill>
          <a:blip r:embed="rId4">
            <a:extLst>
              <a:ext uri="{28A0092B-C50C-407E-A947-70E740481C1C}">
                <a14:useLocalDpi xmlns:a14="http://schemas.microsoft.com/office/drawing/2010/main" val="0"/>
              </a:ext>
            </a:extLst>
          </a:blip>
          <a:stretch>
            <a:fillRect/>
          </a:stretch>
        </p:blipFill>
        <p:spPr>
          <a:xfrm>
            <a:off x="5806068" y="1408301"/>
            <a:ext cx="5943600" cy="1325880"/>
          </a:xfrm>
          <a:prstGeom prst="rect">
            <a:avLst/>
          </a:prstGeom>
          <a:ln>
            <a:solidFill>
              <a:schemeClr val="tx1"/>
            </a:solidFill>
          </a:ln>
        </p:spPr>
      </p:pic>
      <p:sp>
        <p:nvSpPr>
          <p:cNvPr id="10" name="TextBox 9">
            <a:extLst>
              <a:ext uri="{FF2B5EF4-FFF2-40B4-BE49-F238E27FC236}">
                <a16:creationId xmlns:a16="http://schemas.microsoft.com/office/drawing/2014/main" id="{F7690533-5733-274D-B80C-034696DF37E9}"/>
              </a:ext>
            </a:extLst>
          </p:cNvPr>
          <p:cNvSpPr txBox="1"/>
          <p:nvPr/>
        </p:nvSpPr>
        <p:spPr>
          <a:xfrm>
            <a:off x="189567" y="3587007"/>
            <a:ext cx="5222808" cy="646331"/>
          </a:xfrm>
          <a:prstGeom prst="rect">
            <a:avLst/>
          </a:prstGeom>
          <a:noFill/>
        </p:spPr>
        <p:txBody>
          <a:bodyPr wrap="square" rtlCol="0">
            <a:spAutoFit/>
          </a:bodyPr>
          <a:lstStyle/>
          <a:p>
            <a:pPr marL="342900" indent="-342900">
              <a:buFont typeface="+mj-lt"/>
              <a:buAutoNum type="arabicPeriod" startAt="2"/>
            </a:pPr>
            <a:r>
              <a:rPr lang="en-US" dirty="0"/>
              <a:t>Paste them in the column header row next to the chart created earlier on sheet 1</a:t>
            </a:r>
          </a:p>
        </p:txBody>
      </p:sp>
      <p:pic>
        <p:nvPicPr>
          <p:cNvPr id="12" name="Picture 11">
            <a:extLst>
              <a:ext uri="{FF2B5EF4-FFF2-40B4-BE49-F238E27FC236}">
                <a16:creationId xmlns:a16="http://schemas.microsoft.com/office/drawing/2014/main" id="{0F1714D3-EA71-4C43-88EA-EB8DC0809360}"/>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5787482" y="3278210"/>
            <a:ext cx="5980771" cy="1263924"/>
          </a:xfrm>
          <a:prstGeom prst="rect">
            <a:avLst/>
          </a:prstGeom>
          <a:ln>
            <a:solidFill>
              <a:schemeClr val="tx1"/>
            </a:solidFill>
          </a:ln>
        </p:spPr>
      </p:pic>
      <p:sp>
        <p:nvSpPr>
          <p:cNvPr id="17" name="TextBox 16">
            <a:extLst>
              <a:ext uri="{FF2B5EF4-FFF2-40B4-BE49-F238E27FC236}">
                <a16:creationId xmlns:a16="http://schemas.microsoft.com/office/drawing/2014/main" id="{576D1039-3C6C-C148-81FD-7B4D1F29360F}"/>
              </a:ext>
            </a:extLst>
          </p:cNvPr>
          <p:cNvSpPr txBox="1"/>
          <p:nvPr/>
        </p:nvSpPr>
        <p:spPr>
          <a:xfrm>
            <a:off x="189567" y="4881754"/>
            <a:ext cx="5868230" cy="1754326"/>
          </a:xfrm>
          <a:prstGeom prst="rect">
            <a:avLst/>
          </a:prstGeom>
          <a:noFill/>
        </p:spPr>
        <p:txBody>
          <a:bodyPr wrap="square" rtlCol="0">
            <a:spAutoFit/>
          </a:bodyPr>
          <a:lstStyle/>
          <a:p>
            <a:pPr marL="342900" indent="-342900">
              <a:buFont typeface="+mj-lt"/>
              <a:buAutoNum type="arabicPeriod" startAt="3"/>
            </a:pPr>
            <a:r>
              <a:rPr lang="en-US" dirty="0"/>
              <a:t>Use a COUNTIF formula to determine the number of entries for each WAP that equal 100 </a:t>
            </a:r>
          </a:p>
          <a:p>
            <a:pPr marL="857250" lvl="1" indent="-400050">
              <a:buFont typeface="+mj-lt"/>
              <a:buAutoNum type="alphaLcPeriod"/>
            </a:pPr>
            <a:r>
              <a:rPr lang="en-US" dirty="0"/>
              <a:t>Range – WAP001 on the “</a:t>
            </a:r>
            <a:r>
              <a:rPr lang="en-US" dirty="0" err="1"/>
              <a:t>trainingData</a:t>
            </a:r>
            <a:r>
              <a:rPr lang="en-US" dirty="0"/>
              <a:t>” sheet</a:t>
            </a:r>
          </a:p>
          <a:p>
            <a:pPr marL="857250" lvl="1" indent="-400050">
              <a:buFont typeface="+mj-lt"/>
              <a:buAutoNum type="alphaLcPeriod"/>
            </a:pPr>
            <a:r>
              <a:rPr lang="en-US" dirty="0"/>
              <a:t>Criteria – 100 </a:t>
            </a:r>
          </a:p>
          <a:p>
            <a:pPr marL="857250" lvl="1" indent="-400050">
              <a:buFont typeface="+mj-lt"/>
              <a:buAutoNum type="alphaLcPeriod"/>
            </a:pPr>
            <a:r>
              <a:rPr lang="en-US" dirty="0"/>
              <a:t>Copy and paste under each of the WAP column headers</a:t>
            </a:r>
          </a:p>
        </p:txBody>
      </p:sp>
      <p:pic>
        <p:nvPicPr>
          <p:cNvPr id="18" name="Picture 17">
            <a:extLst>
              <a:ext uri="{FF2B5EF4-FFF2-40B4-BE49-F238E27FC236}">
                <a16:creationId xmlns:a16="http://schemas.microsoft.com/office/drawing/2014/main" id="{5103A425-E5F6-B54E-97A5-57AEE64BE954}"/>
              </a:ext>
            </a:extLst>
          </p:cNvPr>
          <p:cNvPicPr/>
          <p:nvPr/>
        </p:nvPicPr>
        <p:blipFill>
          <a:blip r:embed="rId6">
            <a:extLst>
              <a:ext uri="{28A0092B-C50C-407E-A947-70E740481C1C}">
                <a14:useLocalDpi xmlns:a14="http://schemas.microsoft.com/office/drawing/2010/main" val="0"/>
              </a:ext>
            </a:extLst>
          </a:blip>
          <a:stretch>
            <a:fillRect/>
          </a:stretch>
        </p:blipFill>
        <p:spPr>
          <a:xfrm>
            <a:off x="5868230" y="5126955"/>
            <a:ext cx="6081839" cy="1263924"/>
          </a:xfrm>
          <a:prstGeom prst="rect">
            <a:avLst/>
          </a:prstGeom>
          <a:ln>
            <a:solidFill>
              <a:schemeClr val="tx1"/>
            </a:solidFill>
          </a:ln>
        </p:spPr>
      </p:pic>
    </p:spTree>
    <p:extLst>
      <p:ext uri="{BB962C8B-B14F-4D97-AF65-F5344CB8AC3E}">
        <p14:creationId xmlns:p14="http://schemas.microsoft.com/office/powerpoint/2010/main" val="1483568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12</a:t>
            </a:fld>
            <a:endParaRPr lang="en-US" dirty="0"/>
          </a:p>
        </p:txBody>
      </p:sp>
      <p:sp>
        <p:nvSpPr>
          <p:cNvPr id="13" name="TextBox 12">
            <a:extLst>
              <a:ext uri="{FF2B5EF4-FFF2-40B4-BE49-F238E27FC236}">
                <a16:creationId xmlns:a16="http://schemas.microsoft.com/office/drawing/2014/main" id="{D0729579-D611-0344-8D1F-945E36D752F0}"/>
              </a:ext>
            </a:extLst>
          </p:cNvPr>
          <p:cNvSpPr txBox="1"/>
          <p:nvPr/>
        </p:nvSpPr>
        <p:spPr>
          <a:xfrm>
            <a:off x="253788" y="1022714"/>
            <a:ext cx="7039107" cy="400110"/>
          </a:xfrm>
          <a:prstGeom prst="rect">
            <a:avLst/>
          </a:prstGeom>
          <a:noFill/>
        </p:spPr>
        <p:txBody>
          <a:bodyPr wrap="square" rtlCol="0">
            <a:spAutoFit/>
          </a:bodyPr>
          <a:lstStyle/>
          <a:p>
            <a:r>
              <a:rPr lang="en-US" sz="2000" u="sng" dirty="0"/>
              <a:t>Steps for Determining the WAPs to include (cont.)</a:t>
            </a:r>
          </a:p>
        </p:txBody>
      </p:sp>
      <p:sp>
        <p:nvSpPr>
          <p:cNvPr id="15" name="TextBox 14">
            <a:extLst>
              <a:ext uri="{FF2B5EF4-FFF2-40B4-BE49-F238E27FC236}">
                <a16:creationId xmlns:a16="http://schemas.microsoft.com/office/drawing/2014/main" id="{CCEF9E0E-9F7C-424C-B232-0AD46B547324}"/>
              </a:ext>
            </a:extLst>
          </p:cNvPr>
          <p:cNvSpPr txBox="1"/>
          <p:nvPr/>
        </p:nvSpPr>
        <p:spPr>
          <a:xfrm>
            <a:off x="3027329" y="368016"/>
            <a:ext cx="8759510" cy="461665"/>
          </a:xfrm>
          <a:prstGeom prst="rect">
            <a:avLst/>
          </a:prstGeom>
          <a:noFill/>
        </p:spPr>
        <p:txBody>
          <a:bodyPr wrap="square" rtlCol="0">
            <a:spAutoFit/>
          </a:bodyPr>
          <a:lstStyle/>
          <a:p>
            <a:r>
              <a:rPr lang="en-US" sz="2400" b="1" dirty="0"/>
              <a:t>DR - Steps for Guiding Principle #2  - Determine the WAPs to Include</a:t>
            </a:r>
          </a:p>
        </p:txBody>
      </p:sp>
      <p:sp>
        <p:nvSpPr>
          <p:cNvPr id="11" name="TextBox 10">
            <a:extLst>
              <a:ext uri="{FF2B5EF4-FFF2-40B4-BE49-F238E27FC236}">
                <a16:creationId xmlns:a16="http://schemas.microsoft.com/office/drawing/2014/main" id="{4188885C-FF25-D447-910E-701153324776}"/>
              </a:ext>
            </a:extLst>
          </p:cNvPr>
          <p:cNvSpPr txBox="1"/>
          <p:nvPr/>
        </p:nvSpPr>
        <p:spPr>
          <a:xfrm>
            <a:off x="189567" y="1911012"/>
            <a:ext cx="5222808" cy="1200329"/>
          </a:xfrm>
          <a:prstGeom prst="rect">
            <a:avLst/>
          </a:prstGeom>
          <a:noFill/>
        </p:spPr>
        <p:txBody>
          <a:bodyPr wrap="square" rtlCol="0">
            <a:spAutoFit/>
          </a:bodyPr>
          <a:lstStyle/>
          <a:p>
            <a:pPr marL="342900" indent="-342900">
              <a:buFont typeface="+mj-lt"/>
              <a:buAutoNum type="arabicPeriod" startAt="4"/>
            </a:pPr>
            <a:r>
              <a:rPr lang="en-US" dirty="0"/>
              <a:t>Highlight and copy all of the WAP column headers and counts from WAP001 to WAP520</a:t>
            </a:r>
          </a:p>
          <a:p>
            <a:pPr marL="342900" indent="-342900">
              <a:buFont typeface="+mj-lt"/>
              <a:buAutoNum type="arabicPeriod" startAt="4"/>
            </a:pPr>
            <a:r>
              <a:rPr lang="en-US" dirty="0"/>
              <a:t>Select ”paste special – values”</a:t>
            </a:r>
          </a:p>
          <a:p>
            <a:pPr marL="342900" indent="-342900">
              <a:buFont typeface="+mj-lt"/>
              <a:buAutoNum type="arabicPeriod" startAt="4"/>
            </a:pPr>
            <a:r>
              <a:rPr lang="en-US" dirty="0"/>
              <a:t>Select “copy” again</a:t>
            </a:r>
          </a:p>
        </p:txBody>
      </p:sp>
      <p:sp>
        <p:nvSpPr>
          <p:cNvPr id="16" name="TextBox 15">
            <a:extLst>
              <a:ext uri="{FF2B5EF4-FFF2-40B4-BE49-F238E27FC236}">
                <a16:creationId xmlns:a16="http://schemas.microsoft.com/office/drawing/2014/main" id="{6D65CFBF-B3AF-5147-B5A0-F6505355B47C}"/>
              </a:ext>
            </a:extLst>
          </p:cNvPr>
          <p:cNvSpPr txBox="1"/>
          <p:nvPr/>
        </p:nvSpPr>
        <p:spPr>
          <a:xfrm>
            <a:off x="6036752" y="4825051"/>
            <a:ext cx="6005161" cy="646331"/>
          </a:xfrm>
          <a:prstGeom prst="rect">
            <a:avLst/>
          </a:prstGeom>
          <a:noFill/>
        </p:spPr>
        <p:txBody>
          <a:bodyPr wrap="square" rtlCol="0">
            <a:spAutoFit/>
          </a:bodyPr>
          <a:lstStyle/>
          <a:p>
            <a:pPr marL="342900" indent="-342900">
              <a:buFont typeface="+mj-lt"/>
              <a:buAutoNum type="arabicPeriod" startAt="7"/>
            </a:pPr>
            <a:r>
              <a:rPr lang="en-US" dirty="0"/>
              <a:t>Count five cells down from the WAP001 count on sheet 1</a:t>
            </a:r>
          </a:p>
          <a:p>
            <a:pPr marL="342900" indent="-342900">
              <a:buFont typeface="+mj-lt"/>
              <a:buAutoNum type="arabicPeriod" startAt="7"/>
            </a:pPr>
            <a:r>
              <a:rPr lang="en-US" dirty="0"/>
              <a:t>Select “paste special – transpose”</a:t>
            </a:r>
          </a:p>
        </p:txBody>
      </p:sp>
      <p:pic>
        <p:nvPicPr>
          <p:cNvPr id="20" name="Picture 19">
            <a:extLst>
              <a:ext uri="{FF2B5EF4-FFF2-40B4-BE49-F238E27FC236}">
                <a16:creationId xmlns:a16="http://schemas.microsoft.com/office/drawing/2014/main" id="{B99B7685-AD10-5A41-9B1E-E9E0B832CC95}"/>
              </a:ext>
            </a:extLst>
          </p:cNvPr>
          <p:cNvPicPr>
            <a:picLocks noChangeAspect="1"/>
          </p:cNvPicPr>
          <p:nvPr/>
        </p:nvPicPr>
        <p:blipFill>
          <a:blip r:embed="rId4"/>
          <a:stretch>
            <a:fillRect/>
          </a:stretch>
        </p:blipFill>
        <p:spPr>
          <a:xfrm>
            <a:off x="187904" y="3612558"/>
            <a:ext cx="4053903" cy="3071317"/>
          </a:xfrm>
          <a:prstGeom prst="rect">
            <a:avLst/>
          </a:prstGeom>
          <a:ln>
            <a:solidFill>
              <a:schemeClr val="tx1"/>
            </a:solidFill>
          </a:ln>
        </p:spPr>
      </p:pic>
      <p:pic>
        <p:nvPicPr>
          <p:cNvPr id="7" name="Picture 6">
            <a:extLst>
              <a:ext uri="{FF2B5EF4-FFF2-40B4-BE49-F238E27FC236}">
                <a16:creationId xmlns:a16="http://schemas.microsoft.com/office/drawing/2014/main" id="{21D50B1C-63C0-BF4B-833F-05F7824F9B19}"/>
              </a:ext>
            </a:extLst>
          </p:cNvPr>
          <p:cNvPicPr>
            <a:picLocks noChangeAspect="1"/>
          </p:cNvPicPr>
          <p:nvPr/>
        </p:nvPicPr>
        <p:blipFill>
          <a:blip r:embed="rId5"/>
          <a:stretch>
            <a:fillRect/>
          </a:stretch>
        </p:blipFill>
        <p:spPr>
          <a:xfrm>
            <a:off x="7467927" y="1071403"/>
            <a:ext cx="4005189" cy="2879547"/>
          </a:xfrm>
          <a:prstGeom prst="rect">
            <a:avLst/>
          </a:prstGeom>
          <a:ln>
            <a:solidFill>
              <a:schemeClr val="tx1"/>
            </a:solidFill>
          </a:ln>
        </p:spPr>
      </p:pic>
      <p:cxnSp>
        <p:nvCxnSpPr>
          <p:cNvPr id="21" name="Straight Arrow Connector 20">
            <a:extLst>
              <a:ext uri="{FF2B5EF4-FFF2-40B4-BE49-F238E27FC236}">
                <a16:creationId xmlns:a16="http://schemas.microsoft.com/office/drawing/2014/main" id="{E7A484E1-0D34-3B40-98EA-E672E6A4B0A5}"/>
              </a:ext>
            </a:extLst>
          </p:cNvPr>
          <p:cNvCxnSpPr>
            <a:cxnSpLocks/>
          </p:cNvCxnSpPr>
          <p:nvPr/>
        </p:nvCxnSpPr>
        <p:spPr>
          <a:xfrm>
            <a:off x="5799279" y="2511176"/>
            <a:ext cx="103663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17935CA-212C-0A49-8B7D-8F79DEE13A7D}"/>
              </a:ext>
            </a:extLst>
          </p:cNvPr>
          <p:cNvCxnSpPr>
            <a:cxnSpLocks/>
          </p:cNvCxnSpPr>
          <p:nvPr/>
        </p:nvCxnSpPr>
        <p:spPr>
          <a:xfrm flipH="1">
            <a:off x="4620963" y="5148216"/>
            <a:ext cx="103663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997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13</a:t>
            </a:fld>
            <a:endParaRPr lang="en-US" dirty="0"/>
          </a:p>
        </p:txBody>
      </p:sp>
      <p:sp>
        <p:nvSpPr>
          <p:cNvPr id="15" name="TextBox 14">
            <a:extLst>
              <a:ext uri="{FF2B5EF4-FFF2-40B4-BE49-F238E27FC236}">
                <a16:creationId xmlns:a16="http://schemas.microsoft.com/office/drawing/2014/main" id="{CCEF9E0E-9F7C-424C-B232-0AD46B547324}"/>
              </a:ext>
            </a:extLst>
          </p:cNvPr>
          <p:cNvSpPr txBox="1"/>
          <p:nvPr/>
        </p:nvSpPr>
        <p:spPr>
          <a:xfrm>
            <a:off x="3027329" y="368016"/>
            <a:ext cx="8759510" cy="461665"/>
          </a:xfrm>
          <a:prstGeom prst="rect">
            <a:avLst/>
          </a:prstGeom>
          <a:noFill/>
        </p:spPr>
        <p:txBody>
          <a:bodyPr wrap="square" rtlCol="0">
            <a:spAutoFit/>
          </a:bodyPr>
          <a:lstStyle/>
          <a:p>
            <a:r>
              <a:rPr lang="en-US" sz="2400" b="1" dirty="0"/>
              <a:t>DR - Steps for Guiding Principle #2  - Determine the WAPs to Include</a:t>
            </a:r>
          </a:p>
        </p:txBody>
      </p:sp>
      <p:sp>
        <p:nvSpPr>
          <p:cNvPr id="9" name="TextBox 8">
            <a:extLst>
              <a:ext uri="{FF2B5EF4-FFF2-40B4-BE49-F238E27FC236}">
                <a16:creationId xmlns:a16="http://schemas.microsoft.com/office/drawing/2014/main" id="{E16DBEAB-21F6-6145-B2DF-D8A0FF4A8C2F}"/>
              </a:ext>
            </a:extLst>
          </p:cNvPr>
          <p:cNvSpPr txBox="1"/>
          <p:nvPr/>
        </p:nvSpPr>
        <p:spPr>
          <a:xfrm>
            <a:off x="256477" y="1182885"/>
            <a:ext cx="7039107" cy="400110"/>
          </a:xfrm>
          <a:prstGeom prst="rect">
            <a:avLst/>
          </a:prstGeom>
          <a:noFill/>
        </p:spPr>
        <p:txBody>
          <a:bodyPr wrap="square" rtlCol="0">
            <a:spAutoFit/>
          </a:bodyPr>
          <a:lstStyle/>
          <a:p>
            <a:r>
              <a:rPr lang="en-US" sz="2000" u="sng" dirty="0"/>
              <a:t>Steps for Determining the WAPs to include (cont.)</a:t>
            </a:r>
          </a:p>
        </p:txBody>
      </p:sp>
      <p:sp>
        <p:nvSpPr>
          <p:cNvPr id="10" name="TextBox 9">
            <a:extLst>
              <a:ext uri="{FF2B5EF4-FFF2-40B4-BE49-F238E27FC236}">
                <a16:creationId xmlns:a16="http://schemas.microsoft.com/office/drawing/2014/main" id="{FB60AAB1-DF7B-D64D-AFA2-76DA191DCE43}"/>
              </a:ext>
            </a:extLst>
          </p:cNvPr>
          <p:cNvSpPr txBox="1"/>
          <p:nvPr/>
        </p:nvSpPr>
        <p:spPr>
          <a:xfrm>
            <a:off x="120998" y="2259363"/>
            <a:ext cx="5222808" cy="646331"/>
          </a:xfrm>
          <a:prstGeom prst="rect">
            <a:avLst/>
          </a:prstGeom>
          <a:noFill/>
        </p:spPr>
        <p:txBody>
          <a:bodyPr wrap="square" rtlCol="0">
            <a:spAutoFit/>
          </a:bodyPr>
          <a:lstStyle/>
          <a:p>
            <a:pPr marL="342900" indent="-342900">
              <a:buFont typeface="+mj-lt"/>
              <a:buAutoNum type="arabicPeriod" startAt="9"/>
            </a:pPr>
            <a:r>
              <a:rPr lang="en-US" dirty="0"/>
              <a:t>While the cells are still highlighted, sort the columns by the count from smallest to largest</a:t>
            </a:r>
          </a:p>
        </p:txBody>
      </p:sp>
      <p:pic>
        <p:nvPicPr>
          <p:cNvPr id="4" name="Picture 3">
            <a:extLst>
              <a:ext uri="{FF2B5EF4-FFF2-40B4-BE49-F238E27FC236}">
                <a16:creationId xmlns:a16="http://schemas.microsoft.com/office/drawing/2014/main" id="{7A67CF3B-C774-6E42-AACB-21A05F736F45}"/>
              </a:ext>
            </a:extLst>
          </p:cNvPr>
          <p:cNvPicPr>
            <a:picLocks noChangeAspect="1"/>
          </p:cNvPicPr>
          <p:nvPr/>
        </p:nvPicPr>
        <p:blipFill>
          <a:blip r:embed="rId4"/>
          <a:stretch>
            <a:fillRect/>
          </a:stretch>
        </p:blipFill>
        <p:spPr>
          <a:xfrm>
            <a:off x="6341187" y="1421248"/>
            <a:ext cx="5497826" cy="2322561"/>
          </a:xfrm>
          <a:prstGeom prst="rect">
            <a:avLst/>
          </a:prstGeom>
          <a:ln>
            <a:solidFill>
              <a:schemeClr val="tx1"/>
            </a:solidFill>
          </a:ln>
        </p:spPr>
      </p:pic>
      <p:sp>
        <p:nvSpPr>
          <p:cNvPr id="18" name="TextBox 17">
            <a:extLst>
              <a:ext uri="{FF2B5EF4-FFF2-40B4-BE49-F238E27FC236}">
                <a16:creationId xmlns:a16="http://schemas.microsoft.com/office/drawing/2014/main" id="{56F91D7F-6CE3-BD48-8AF7-0F7A8D18146F}"/>
              </a:ext>
            </a:extLst>
          </p:cNvPr>
          <p:cNvSpPr txBox="1"/>
          <p:nvPr/>
        </p:nvSpPr>
        <p:spPr>
          <a:xfrm>
            <a:off x="5419402" y="4807567"/>
            <a:ext cx="6517696" cy="646331"/>
          </a:xfrm>
          <a:prstGeom prst="rect">
            <a:avLst/>
          </a:prstGeom>
          <a:noFill/>
        </p:spPr>
        <p:txBody>
          <a:bodyPr wrap="square" rtlCol="0">
            <a:spAutoFit/>
          </a:bodyPr>
          <a:lstStyle/>
          <a:p>
            <a:pPr marL="342900" indent="-342900">
              <a:buFont typeface="+mj-lt"/>
              <a:buAutoNum type="arabicPeriod" startAt="10"/>
            </a:pPr>
            <a:r>
              <a:rPr lang="en-US" dirty="0"/>
              <a:t>Scroll down the list and highlight the final row that does not show all entries being 100 or a count of 9,454</a:t>
            </a:r>
          </a:p>
        </p:txBody>
      </p:sp>
      <p:pic>
        <p:nvPicPr>
          <p:cNvPr id="20" name="Picture 19">
            <a:extLst>
              <a:ext uri="{FF2B5EF4-FFF2-40B4-BE49-F238E27FC236}">
                <a16:creationId xmlns:a16="http://schemas.microsoft.com/office/drawing/2014/main" id="{4242B944-18B3-C643-8B36-5D1A98FD65BC}"/>
              </a:ext>
            </a:extLst>
          </p:cNvPr>
          <p:cNvPicPr>
            <a:picLocks noChangeAspect="1"/>
          </p:cNvPicPr>
          <p:nvPr/>
        </p:nvPicPr>
        <p:blipFill>
          <a:blip r:embed="rId5"/>
          <a:stretch>
            <a:fillRect/>
          </a:stretch>
        </p:blipFill>
        <p:spPr>
          <a:xfrm>
            <a:off x="1351755" y="3490326"/>
            <a:ext cx="1997017" cy="3280813"/>
          </a:xfrm>
          <a:prstGeom prst="rect">
            <a:avLst/>
          </a:prstGeom>
          <a:ln>
            <a:solidFill>
              <a:schemeClr val="tx1"/>
            </a:solidFill>
          </a:ln>
        </p:spPr>
      </p:pic>
      <p:cxnSp>
        <p:nvCxnSpPr>
          <p:cNvPr id="21" name="Straight Arrow Connector 20">
            <a:extLst>
              <a:ext uri="{FF2B5EF4-FFF2-40B4-BE49-F238E27FC236}">
                <a16:creationId xmlns:a16="http://schemas.microsoft.com/office/drawing/2014/main" id="{862CF142-778C-624B-8F74-FB9717E962FC}"/>
              </a:ext>
            </a:extLst>
          </p:cNvPr>
          <p:cNvCxnSpPr>
            <a:cxnSpLocks/>
          </p:cNvCxnSpPr>
          <p:nvPr/>
        </p:nvCxnSpPr>
        <p:spPr>
          <a:xfrm>
            <a:off x="5119057" y="2582528"/>
            <a:ext cx="103663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4AE6B4F-4342-EC40-ABDF-EA7EBA7B7CB7}"/>
              </a:ext>
            </a:extLst>
          </p:cNvPr>
          <p:cNvCxnSpPr>
            <a:cxnSpLocks/>
          </p:cNvCxnSpPr>
          <p:nvPr/>
        </p:nvCxnSpPr>
        <p:spPr>
          <a:xfrm flipH="1">
            <a:off x="4041101" y="5130732"/>
            <a:ext cx="103663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904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14</a:t>
            </a:fld>
            <a:endParaRPr lang="en-US" dirty="0"/>
          </a:p>
        </p:txBody>
      </p:sp>
      <p:sp>
        <p:nvSpPr>
          <p:cNvPr id="15" name="TextBox 14">
            <a:extLst>
              <a:ext uri="{FF2B5EF4-FFF2-40B4-BE49-F238E27FC236}">
                <a16:creationId xmlns:a16="http://schemas.microsoft.com/office/drawing/2014/main" id="{CCEF9E0E-9F7C-424C-B232-0AD46B547324}"/>
              </a:ext>
            </a:extLst>
          </p:cNvPr>
          <p:cNvSpPr txBox="1"/>
          <p:nvPr/>
        </p:nvSpPr>
        <p:spPr>
          <a:xfrm>
            <a:off x="3027329" y="368016"/>
            <a:ext cx="8759510" cy="461665"/>
          </a:xfrm>
          <a:prstGeom prst="rect">
            <a:avLst/>
          </a:prstGeom>
          <a:noFill/>
        </p:spPr>
        <p:txBody>
          <a:bodyPr wrap="square" rtlCol="0">
            <a:spAutoFit/>
          </a:bodyPr>
          <a:lstStyle/>
          <a:p>
            <a:r>
              <a:rPr lang="en-US" sz="2400" b="1" dirty="0"/>
              <a:t>DR - Steps for Guiding Principle #2  - Determine the WAPs to Include</a:t>
            </a:r>
          </a:p>
        </p:txBody>
      </p:sp>
      <p:sp>
        <p:nvSpPr>
          <p:cNvPr id="11" name="TextBox 10">
            <a:extLst>
              <a:ext uri="{FF2B5EF4-FFF2-40B4-BE49-F238E27FC236}">
                <a16:creationId xmlns:a16="http://schemas.microsoft.com/office/drawing/2014/main" id="{4188885C-FF25-D447-910E-701153324776}"/>
              </a:ext>
            </a:extLst>
          </p:cNvPr>
          <p:cNvSpPr txBox="1"/>
          <p:nvPr/>
        </p:nvSpPr>
        <p:spPr>
          <a:xfrm>
            <a:off x="187904" y="2191369"/>
            <a:ext cx="4765911" cy="923330"/>
          </a:xfrm>
          <a:prstGeom prst="rect">
            <a:avLst/>
          </a:prstGeom>
          <a:noFill/>
        </p:spPr>
        <p:txBody>
          <a:bodyPr wrap="square" rtlCol="0">
            <a:spAutoFit/>
          </a:bodyPr>
          <a:lstStyle/>
          <a:p>
            <a:pPr marL="342900" indent="-342900">
              <a:buFont typeface="+mj-lt"/>
              <a:buAutoNum type="arabicPeriod" startAt="11"/>
            </a:pPr>
            <a:r>
              <a:rPr lang="en-US" dirty="0"/>
              <a:t>Do a simple count from the first WAP down to the line highlighted in the previous step</a:t>
            </a:r>
          </a:p>
          <a:p>
            <a:pPr marL="857250" lvl="1" indent="-400050">
              <a:buFont typeface="+mj-lt"/>
              <a:buAutoNum type="alphaLcPeriod"/>
            </a:pPr>
            <a:r>
              <a:rPr lang="en-US" dirty="0"/>
              <a:t>Count will equal 203</a:t>
            </a:r>
          </a:p>
        </p:txBody>
      </p:sp>
      <p:pic>
        <p:nvPicPr>
          <p:cNvPr id="4" name="Picture 3">
            <a:extLst>
              <a:ext uri="{FF2B5EF4-FFF2-40B4-BE49-F238E27FC236}">
                <a16:creationId xmlns:a16="http://schemas.microsoft.com/office/drawing/2014/main" id="{02C94710-987F-F94F-AA35-B6773FD5DB5F}"/>
              </a:ext>
            </a:extLst>
          </p:cNvPr>
          <p:cNvPicPr>
            <a:picLocks noChangeAspect="1"/>
          </p:cNvPicPr>
          <p:nvPr/>
        </p:nvPicPr>
        <p:blipFill>
          <a:blip r:embed="rId4"/>
          <a:stretch>
            <a:fillRect/>
          </a:stretch>
        </p:blipFill>
        <p:spPr>
          <a:xfrm>
            <a:off x="6557058" y="1650144"/>
            <a:ext cx="2590800" cy="2005781"/>
          </a:xfrm>
          <a:prstGeom prst="rect">
            <a:avLst/>
          </a:prstGeom>
          <a:ln>
            <a:solidFill>
              <a:schemeClr val="tx1"/>
            </a:solidFill>
          </a:ln>
        </p:spPr>
      </p:pic>
      <p:pic>
        <p:nvPicPr>
          <p:cNvPr id="6" name="Picture 5">
            <a:extLst>
              <a:ext uri="{FF2B5EF4-FFF2-40B4-BE49-F238E27FC236}">
                <a16:creationId xmlns:a16="http://schemas.microsoft.com/office/drawing/2014/main" id="{E59804CB-7778-1042-93BA-44EB51B327A1}"/>
              </a:ext>
            </a:extLst>
          </p:cNvPr>
          <p:cNvPicPr>
            <a:picLocks noChangeAspect="1"/>
          </p:cNvPicPr>
          <p:nvPr/>
        </p:nvPicPr>
        <p:blipFill rotWithShape="1">
          <a:blip r:embed="rId5"/>
          <a:srcRect t="7183"/>
          <a:stretch/>
        </p:blipFill>
        <p:spPr>
          <a:xfrm>
            <a:off x="9431163" y="1650143"/>
            <a:ext cx="2435592" cy="2005782"/>
          </a:xfrm>
          <a:prstGeom prst="rect">
            <a:avLst/>
          </a:prstGeom>
          <a:ln>
            <a:solidFill>
              <a:schemeClr val="tx1"/>
            </a:solidFill>
          </a:ln>
        </p:spPr>
      </p:pic>
      <p:sp>
        <p:nvSpPr>
          <p:cNvPr id="16" name="TextBox 15">
            <a:extLst>
              <a:ext uri="{FF2B5EF4-FFF2-40B4-BE49-F238E27FC236}">
                <a16:creationId xmlns:a16="http://schemas.microsoft.com/office/drawing/2014/main" id="{E5A0AB12-6C50-064A-92BA-B58AA8839568}"/>
              </a:ext>
            </a:extLst>
          </p:cNvPr>
          <p:cNvSpPr txBox="1"/>
          <p:nvPr/>
        </p:nvSpPr>
        <p:spPr>
          <a:xfrm>
            <a:off x="8807771" y="4916288"/>
            <a:ext cx="3161180" cy="923330"/>
          </a:xfrm>
          <a:prstGeom prst="rect">
            <a:avLst/>
          </a:prstGeom>
          <a:noFill/>
        </p:spPr>
        <p:txBody>
          <a:bodyPr wrap="square" rtlCol="0">
            <a:spAutoFit/>
          </a:bodyPr>
          <a:lstStyle/>
          <a:p>
            <a:pPr marL="342900" indent="-342900">
              <a:buFont typeface="+mj-lt"/>
              <a:buAutoNum type="arabicPeriod" startAt="12"/>
            </a:pPr>
            <a:r>
              <a:rPr lang="en-US" dirty="0"/>
              <a:t>Based on the count done in the previous step, calculate a cumulative percentage</a:t>
            </a:r>
          </a:p>
        </p:txBody>
      </p:sp>
      <p:pic>
        <p:nvPicPr>
          <p:cNvPr id="10" name="Picture 9">
            <a:extLst>
              <a:ext uri="{FF2B5EF4-FFF2-40B4-BE49-F238E27FC236}">
                <a16:creationId xmlns:a16="http://schemas.microsoft.com/office/drawing/2014/main" id="{9E754398-6017-A445-8CB9-0DAB386E08F7}"/>
              </a:ext>
            </a:extLst>
          </p:cNvPr>
          <p:cNvPicPr>
            <a:picLocks noChangeAspect="1"/>
          </p:cNvPicPr>
          <p:nvPr/>
        </p:nvPicPr>
        <p:blipFill>
          <a:blip r:embed="rId6"/>
          <a:stretch>
            <a:fillRect/>
          </a:stretch>
        </p:blipFill>
        <p:spPr>
          <a:xfrm>
            <a:off x="222702" y="4576680"/>
            <a:ext cx="3591522" cy="1602546"/>
          </a:xfrm>
          <a:prstGeom prst="rect">
            <a:avLst/>
          </a:prstGeom>
          <a:ln>
            <a:solidFill>
              <a:schemeClr val="tx1"/>
            </a:solidFill>
          </a:ln>
        </p:spPr>
      </p:pic>
      <p:pic>
        <p:nvPicPr>
          <p:cNvPr id="17" name="Picture 16">
            <a:extLst>
              <a:ext uri="{FF2B5EF4-FFF2-40B4-BE49-F238E27FC236}">
                <a16:creationId xmlns:a16="http://schemas.microsoft.com/office/drawing/2014/main" id="{D9E4EC14-124B-4642-AB39-440614F99AD4}"/>
              </a:ext>
            </a:extLst>
          </p:cNvPr>
          <p:cNvPicPr>
            <a:picLocks noChangeAspect="1"/>
          </p:cNvPicPr>
          <p:nvPr/>
        </p:nvPicPr>
        <p:blipFill>
          <a:blip r:embed="rId7"/>
          <a:stretch>
            <a:fillRect/>
          </a:stretch>
        </p:blipFill>
        <p:spPr>
          <a:xfrm>
            <a:off x="4052830" y="4265922"/>
            <a:ext cx="3241096" cy="2224062"/>
          </a:xfrm>
          <a:prstGeom prst="rect">
            <a:avLst/>
          </a:prstGeom>
          <a:ln>
            <a:solidFill>
              <a:schemeClr val="tx1"/>
            </a:solidFill>
          </a:ln>
        </p:spPr>
      </p:pic>
      <p:cxnSp>
        <p:nvCxnSpPr>
          <p:cNvPr id="18" name="Straight Arrow Connector 17">
            <a:extLst>
              <a:ext uri="{FF2B5EF4-FFF2-40B4-BE49-F238E27FC236}">
                <a16:creationId xmlns:a16="http://schemas.microsoft.com/office/drawing/2014/main" id="{5246D9D4-409D-4148-AD50-EB610A5E50A7}"/>
              </a:ext>
            </a:extLst>
          </p:cNvPr>
          <p:cNvCxnSpPr>
            <a:cxnSpLocks/>
          </p:cNvCxnSpPr>
          <p:nvPr/>
        </p:nvCxnSpPr>
        <p:spPr>
          <a:xfrm>
            <a:off x="5237120" y="2653034"/>
            <a:ext cx="103663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57A57E2-D16E-8C45-97B4-54D623083E60}"/>
              </a:ext>
            </a:extLst>
          </p:cNvPr>
          <p:cNvCxnSpPr>
            <a:cxnSpLocks/>
          </p:cNvCxnSpPr>
          <p:nvPr/>
        </p:nvCxnSpPr>
        <p:spPr>
          <a:xfrm flipH="1">
            <a:off x="7532532" y="5377953"/>
            <a:ext cx="103663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5DD3D4B-BADB-8545-8460-FEAF55FDAF54}"/>
              </a:ext>
            </a:extLst>
          </p:cNvPr>
          <p:cNvSpPr txBox="1"/>
          <p:nvPr/>
        </p:nvSpPr>
        <p:spPr>
          <a:xfrm>
            <a:off x="301082" y="1182885"/>
            <a:ext cx="7039107" cy="400110"/>
          </a:xfrm>
          <a:prstGeom prst="rect">
            <a:avLst/>
          </a:prstGeom>
          <a:noFill/>
        </p:spPr>
        <p:txBody>
          <a:bodyPr wrap="square" rtlCol="0">
            <a:spAutoFit/>
          </a:bodyPr>
          <a:lstStyle/>
          <a:p>
            <a:r>
              <a:rPr lang="en-US" sz="2000" u="sng" dirty="0"/>
              <a:t>Steps for Determining the WAPs to include (cont.)</a:t>
            </a:r>
          </a:p>
        </p:txBody>
      </p:sp>
    </p:spTree>
    <p:extLst>
      <p:ext uri="{BB962C8B-B14F-4D97-AF65-F5344CB8AC3E}">
        <p14:creationId xmlns:p14="http://schemas.microsoft.com/office/powerpoint/2010/main" val="1955640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15</a:t>
            </a:fld>
            <a:endParaRPr lang="en-US" dirty="0"/>
          </a:p>
        </p:txBody>
      </p:sp>
      <p:sp>
        <p:nvSpPr>
          <p:cNvPr id="15" name="TextBox 14">
            <a:extLst>
              <a:ext uri="{FF2B5EF4-FFF2-40B4-BE49-F238E27FC236}">
                <a16:creationId xmlns:a16="http://schemas.microsoft.com/office/drawing/2014/main" id="{CCEF9E0E-9F7C-424C-B232-0AD46B547324}"/>
              </a:ext>
            </a:extLst>
          </p:cNvPr>
          <p:cNvSpPr txBox="1"/>
          <p:nvPr/>
        </p:nvSpPr>
        <p:spPr>
          <a:xfrm>
            <a:off x="3027329" y="368016"/>
            <a:ext cx="8759510" cy="461665"/>
          </a:xfrm>
          <a:prstGeom prst="rect">
            <a:avLst/>
          </a:prstGeom>
          <a:noFill/>
        </p:spPr>
        <p:txBody>
          <a:bodyPr wrap="square" rtlCol="0">
            <a:spAutoFit/>
          </a:bodyPr>
          <a:lstStyle/>
          <a:p>
            <a:r>
              <a:rPr lang="en-US" sz="2400" b="1" dirty="0"/>
              <a:t>DR - Steps for Guiding Principle #2  - Determine the WAPs to Include</a:t>
            </a:r>
          </a:p>
        </p:txBody>
      </p:sp>
      <p:sp>
        <p:nvSpPr>
          <p:cNvPr id="11" name="TextBox 10">
            <a:extLst>
              <a:ext uri="{FF2B5EF4-FFF2-40B4-BE49-F238E27FC236}">
                <a16:creationId xmlns:a16="http://schemas.microsoft.com/office/drawing/2014/main" id="{4188885C-FF25-D447-910E-701153324776}"/>
              </a:ext>
            </a:extLst>
          </p:cNvPr>
          <p:cNvSpPr txBox="1"/>
          <p:nvPr/>
        </p:nvSpPr>
        <p:spPr>
          <a:xfrm>
            <a:off x="529877" y="2237947"/>
            <a:ext cx="6896836" cy="1200329"/>
          </a:xfrm>
          <a:prstGeom prst="rect">
            <a:avLst/>
          </a:prstGeom>
          <a:noFill/>
        </p:spPr>
        <p:txBody>
          <a:bodyPr wrap="square" rtlCol="0">
            <a:spAutoFit/>
          </a:bodyPr>
          <a:lstStyle/>
          <a:p>
            <a:pPr marL="342900" indent="-342900">
              <a:buFont typeface="+mj-lt"/>
              <a:buAutoNum type="arabicPeriod" startAt="13"/>
            </a:pPr>
            <a:r>
              <a:rPr lang="en-US" dirty="0"/>
              <a:t>Mark the rows at 70%, 80%, 90%, and 100%</a:t>
            </a:r>
          </a:p>
          <a:p>
            <a:pPr marL="342900" indent="-342900">
              <a:buFont typeface="+mj-lt"/>
              <a:buAutoNum type="arabicPeriod" startAt="13"/>
            </a:pPr>
            <a:endParaRPr lang="en-US" dirty="0"/>
          </a:p>
          <a:p>
            <a:pPr marL="342900" indent="-342900">
              <a:buFont typeface="+mj-lt"/>
              <a:buAutoNum type="arabicPeriod" startAt="13"/>
            </a:pPr>
            <a:r>
              <a:rPr lang="en-US" dirty="0"/>
              <a:t>Percentages will be used to develop the following four data sets mentioned on the next few slides for modeling purposes</a:t>
            </a:r>
          </a:p>
        </p:txBody>
      </p:sp>
      <p:pic>
        <p:nvPicPr>
          <p:cNvPr id="4" name="Picture 3">
            <a:extLst>
              <a:ext uri="{FF2B5EF4-FFF2-40B4-BE49-F238E27FC236}">
                <a16:creationId xmlns:a16="http://schemas.microsoft.com/office/drawing/2014/main" id="{5C8C9DBA-0F26-7E4C-92F9-656EEF7A6512}"/>
              </a:ext>
            </a:extLst>
          </p:cNvPr>
          <p:cNvPicPr>
            <a:picLocks noChangeAspect="1"/>
          </p:cNvPicPr>
          <p:nvPr/>
        </p:nvPicPr>
        <p:blipFill>
          <a:blip r:embed="rId4"/>
          <a:stretch>
            <a:fillRect/>
          </a:stretch>
        </p:blipFill>
        <p:spPr>
          <a:xfrm>
            <a:off x="7783042" y="2237947"/>
            <a:ext cx="3014631" cy="4213882"/>
          </a:xfrm>
          <a:prstGeom prst="rect">
            <a:avLst/>
          </a:prstGeom>
          <a:ln>
            <a:solidFill>
              <a:schemeClr val="tx1"/>
            </a:solidFill>
          </a:ln>
        </p:spPr>
      </p:pic>
      <p:sp>
        <p:nvSpPr>
          <p:cNvPr id="10" name="TextBox 9">
            <a:extLst>
              <a:ext uri="{FF2B5EF4-FFF2-40B4-BE49-F238E27FC236}">
                <a16:creationId xmlns:a16="http://schemas.microsoft.com/office/drawing/2014/main" id="{85456D54-ED3F-0340-9523-92BA692B3079}"/>
              </a:ext>
            </a:extLst>
          </p:cNvPr>
          <p:cNvSpPr txBox="1"/>
          <p:nvPr/>
        </p:nvSpPr>
        <p:spPr>
          <a:xfrm>
            <a:off x="211872" y="1182885"/>
            <a:ext cx="5642517" cy="400110"/>
          </a:xfrm>
          <a:prstGeom prst="rect">
            <a:avLst/>
          </a:prstGeom>
          <a:noFill/>
        </p:spPr>
        <p:txBody>
          <a:bodyPr wrap="square" rtlCol="0">
            <a:spAutoFit/>
          </a:bodyPr>
          <a:lstStyle/>
          <a:p>
            <a:r>
              <a:rPr lang="en-US" sz="2000" u="sng" dirty="0"/>
              <a:t>Steps for Determining the WAPs to include (cont.)</a:t>
            </a:r>
          </a:p>
        </p:txBody>
      </p:sp>
    </p:spTree>
    <p:extLst>
      <p:ext uri="{BB962C8B-B14F-4D97-AF65-F5344CB8AC3E}">
        <p14:creationId xmlns:p14="http://schemas.microsoft.com/office/powerpoint/2010/main" val="4219283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16</a:t>
            </a:fld>
            <a:endParaRPr lang="en-US" dirty="0"/>
          </a:p>
        </p:txBody>
      </p:sp>
      <p:sp>
        <p:nvSpPr>
          <p:cNvPr id="15" name="TextBox 14">
            <a:extLst>
              <a:ext uri="{FF2B5EF4-FFF2-40B4-BE49-F238E27FC236}">
                <a16:creationId xmlns:a16="http://schemas.microsoft.com/office/drawing/2014/main" id="{CCEF9E0E-9F7C-424C-B232-0AD46B547324}"/>
              </a:ext>
            </a:extLst>
          </p:cNvPr>
          <p:cNvSpPr txBox="1"/>
          <p:nvPr/>
        </p:nvSpPr>
        <p:spPr>
          <a:xfrm>
            <a:off x="3027329" y="368016"/>
            <a:ext cx="8759510" cy="461665"/>
          </a:xfrm>
          <a:prstGeom prst="rect">
            <a:avLst/>
          </a:prstGeom>
          <a:noFill/>
        </p:spPr>
        <p:txBody>
          <a:bodyPr wrap="square" rtlCol="0">
            <a:spAutoFit/>
          </a:bodyPr>
          <a:lstStyle/>
          <a:p>
            <a:r>
              <a:rPr lang="en-US" sz="2400" b="1" dirty="0"/>
              <a:t>DR - Steps for Guiding Principle #2  - Determine the WAPs to Include</a:t>
            </a:r>
          </a:p>
        </p:txBody>
      </p:sp>
      <p:sp>
        <p:nvSpPr>
          <p:cNvPr id="11" name="TextBox 10">
            <a:extLst>
              <a:ext uri="{FF2B5EF4-FFF2-40B4-BE49-F238E27FC236}">
                <a16:creationId xmlns:a16="http://schemas.microsoft.com/office/drawing/2014/main" id="{4188885C-FF25-D447-910E-701153324776}"/>
              </a:ext>
            </a:extLst>
          </p:cNvPr>
          <p:cNvSpPr txBox="1"/>
          <p:nvPr/>
        </p:nvSpPr>
        <p:spPr>
          <a:xfrm>
            <a:off x="396060" y="2016421"/>
            <a:ext cx="11546896" cy="3416320"/>
          </a:xfrm>
          <a:prstGeom prst="rect">
            <a:avLst/>
          </a:prstGeom>
          <a:noFill/>
        </p:spPr>
        <p:txBody>
          <a:bodyPr wrap="square" rtlCol="0">
            <a:spAutoFit/>
          </a:bodyPr>
          <a:lstStyle/>
          <a:p>
            <a:r>
              <a:rPr lang="en-US" dirty="0"/>
              <a:t>WAP496, WAP087, WAP502, WAP517, WAP078, WAP077, WAP070, WAP062, WAP069, WAP066, WAP061, WAP065, WAP084, WAP085, WAP501, WAP131, WAP132, WAP064, WAP074, WAP121, WAP063, WAP122, WAP073, WAP495, WAP118, WAP516, WAP117, WAP083, WAP145, WAP082, WAP332, WAP012, WAP011, WAP144, WAP127, WAP277, WAP128, WAP389, WAP248, WAP098, WAP099, WAP489, WAP060, WAP097, WAP096, WAP059, WAP139, WAP138, WAP068, WAP478, WAP203, WAP204, WAP067, WAP511, WAP481, WAP503, WAP479, WAP249, WAP484, WAP486, WAP391, WAP335, WAP279, WAP428, WAP114, WAP286, WAP398, WAP113, WAP342, WAP483, WAP456, WAP186, WAP187, WAP234, WAP362, WAP305, WAP418, WAP413, WAP449, WAP229, WAP233, WAP439, WAP282, WAP237, WAP480, WAP165, WAP177, WAP232, WAP164, WAP108, WAP394, WAP432, WAP107, WAP315, WAP174, WAP499, WAP514, WAP513, WAP338, WAP140, WAP498, WAP176, WAP493, WAP180, WAP141, WAP175, WAP116, WAP492, WAP230, WAP369, WAP455, WAP460, WAP181, WAP115, WAP236, WAP386, WAP371, WAP260, WAP189, WAP329, WAP465, WAP508, WAP372, WAP473, WAP274, WAP435, WAP504, WAP188, WAP258, WAP146, WAP396, WAP461, WAP284, WAP340, WAP316, WAP313, WAP218, WAP147, WAP261, WAP005, WAP422, WAP467, WAP476</a:t>
            </a:r>
          </a:p>
        </p:txBody>
      </p:sp>
      <p:sp>
        <p:nvSpPr>
          <p:cNvPr id="9" name="TextBox 8">
            <a:extLst>
              <a:ext uri="{FF2B5EF4-FFF2-40B4-BE49-F238E27FC236}">
                <a16:creationId xmlns:a16="http://schemas.microsoft.com/office/drawing/2014/main" id="{48CA8DEA-D27A-344D-A79E-E3240B976F68}"/>
              </a:ext>
            </a:extLst>
          </p:cNvPr>
          <p:cNvSpPr txBox="1"/>
          <p:nvPr/>
        </p:nvSpPr>
        <p:spPr>
          <a:xfrm>
            <a:off x="367977" y="1281131"/>
            <a:ext cx="7039107" cy="400110"/>
          </a:xfrm>
          <a:prstGeom prst="rect">
            <a:avLst/>
          </a:prstGeom>
          <a:noFill/>
        </p:spPr>
        <p:txBody>
          <a:bodyPr wrap="square" rtlCol="0">
            <a:spAutoFit/>
          </a:bodyPr>
          <a:lstStyle/>
          <a:p>
            <a:r>
              <a:rPr lang="en-US" sz="2000" u="sng" dirty="0"/>
              <a:t>143 WAPs to include in the 70 % Data Set</a:t>
            </a:r>
          </a:p>
        </p:txBody>
      </p:sp>
    </p:spTree>
    <p:extLst>
      <p:ext uri="{BB962C8B-B14F-4D97-AF65-F5344CB8AC3E}">
        <p14:creationId xmlns:p14="http://schemas.microsoft.com/office/powerpoint/2010/main" val="1636249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17</a:t>
            </a:fld>
            <a:endParaRPr lang="en-US" dirty="0"/>
          </a:p>
        </p:txBody>
      </p:sp>
      <p:sp>
        <p:nvSpPr>
          <p:cNvPr id="15" name="TextBox 14">
            <a:extLst>
              <a:ext uri="{FF2B5EF4-FFF2-40B4-BE49-F238E27FC236}">
                <a16:creationId xmlns:a16="http://schemas.microsoft.com/office/drawing/2014/main" id="{CCEF9E0E-9F7C-424C-B232-0AD46B547324}"/>
              </a:ext>
            </a:extLst>
          </p:cNvPr>
          <p:cNvSpPr txBox="1"/>
          <p:nvPr/>
        </p:nvSpPr>
        <p:spPr>
          <a:xfrm>
            <a:off x="3027329" y="368016"/>
            <a:ext cx="8759510" cy="461665"/>
          </a:xfrm>
          <a:prstGeom prst="rect">
            <a:avLst/>
          </a:prstGeom>
          <a:noFill/>
        </p:spPr>
        <p:txBody>
          <a:bodyPr wrap="square" rtlCol="0">
            <a:spAutoFit/>
          </a:bodyPr>
          <a:lstStyle/>
          <a:p>
            <a:r>
              <a:rPr lang="en-US" sz="2400" b="1" dirty="0"/>
              <a:t>DR - Steps for Guiding Principle #2  - Determine the WAPs to Include</a:t>
            </a:r>
          </a:p>
        </p:txBody>
      </p:sp>
      <p:sp>
        <p:nvSpPr>
          <p:cNvPr id="9" name="TextBox 8">
            <a:extLst>
              <a:ext uri="{FF2B5EF4-FFF2-40B4-BE49-F238E27FC236}">
                <a16:creationId xmlns:a16="http://schemas.microsoft.com/office/drawing/2014/main" id="{AD07C0AF-4906-E34C-A792-F4F35595680A}"/>
              </a:ext>
            </a:extLst>
          </p:cNvPr>
          <p:cNvSpPr txBox="1"/>
          <p:nvPr/>
        </p:nvSpPr>
        <p:spPr>
          <a:xfrm>
            <a:off x="396060" y="2016421"/>
            <a:ext cx="11546896" cy="3970318"/>
          </a:xfrm>
          <a:prstGeom prst="rect">
            <a:avLst/>
          </a:prstGeom>
          <a:noFill/>
        </p:spPr>
        <p:txBody>
          <a:bodyPr wrap="square" rtlCol="0">
            <a:spAutoFit/>
          </a:bodyPr>
          <a:lstStyle/>
          <a:p>
            <a:r>
              <a:rPr lang="en-US" dirty="0"/>
              <a:t>WAP496, WAP087, WAP502, WAP517, WAP078, WAP077, WAP070, WAP062, WAP069, WAP066, WAP061, WAP065, WAP084, WAP085, WAP501, WAP131, WAP132, WAP064, WAP074, WAP121, WAP063, WAP122, WAP073, WAP495, WAP118, WAP516, WAP117, WAP083, WAP145, WAP082, WAP332, WAP012, WAP011, WAP144, WAP127, WAP277, WAP128, WAP389, WAP248, WAP098, WAP099, WAP489, WAP060, WAP097, WAP096, WAP059, WAP139, WAP138, WAP068, WAP478, WAP203, WAP204, WAP067, WAP511, WAP481, WAP503, WAP479, WAP249, WAP484, WAP486, WAP391, WAP335, WAP279, WAP428, WAP114, WAP286, WAP398, WAP113, WAP342, WAP483, WAP456, WAP186, WAP187, WAP234, WAP362, WAP305, WAP418, WAP413, WAP449, WAP229, WAP233, WAP439, WAP282, WAP237, WAP480, WAP165, WAP177, WAP232, WAP164, WAP108, WAP394, WAP432, WAP107, WAP315, WAP174, WAP499, WAP514, WAP513, WAP338, WAP140, WAP498, WAP176, WAP493, WAP180, WAP141, WAP175, WAP116, WAP492, WAP230, WAP369, WAP455, WAP460, WAP181, WAP115, WAP236, WAP386, WAP371, WAP260, WAP189, WAP329, WAP465, WAP508, WAP372, WAP473, WAP274, WAP435, WAP504, WAP188, WAP258, WAP146, WAP396, WAP461, WAP284, WAP340, WAP316, WAP313, WAP218, WAP147, WAP261, WAP005, WAP422, WAP467, WAP476, WAP506, WAP109, WAP006, WAP453, WAP110, WAP235, WAP436, WAP111, WAP196, WAP214, WAP518, WAP112, WAP157, WAP318, WAP424, WAP178, WAP512, WAP457, WAP198, WAP430</a:t>
            </a:r>
          </a:p>
        </p:txBody>
      </p:sp>
      <p:sp>
        <p:nvSpPr>
          <p:cNvPr id="10" name="TextBox 9">
            <a:extLst>
              <a:ext uri="{FF2B5EF4-FFF2-40B4-BE49-F238E27FC236}">
                <a16:creationId xmlns:a16="http://schemas.microsoft.com/office/drawing/2014/main" id="{B9CC0E53-E9A2-334E-BB89-E142FB447FEC}"/>
              </a:ext>
            </a:extLst>
          </p:cNvPr>
          <p:cNvSpPr txBox="1"/>
          <p:nvPr/>
        </p:nvSpPr>
        <p:spPr>
          <a:xfrm>
            <a:off x="367977" y="1281131"/>
            <a:ext cx="7039107" cy="400110"/>
          </a:xfrm>
          <a:prstGeom prst="rect">
            <a:avLst/>
          </a:prstGeom>
          <a:noFill/>
        </p:spPr>
        <p:txBody>
          <a:bodyPr wrap="square" rtlCol="0">
            <a:spAutoFit/>
          </a:bodyPr>
          <a:lstStyle/>
          <a:p>
            <a:r>
              <a:rPr lang="en-US" sz="2000" u="sng" dirty="0"/>
              <a:t>163 WAPs to include in the 80 % Data Set</a:t>
            </a:r>
          </a:p>
        </p:txBody>
      </p:sp>
    </p:spTree>
    <p:extLst>
      <p:ext uri="{BB962C8B-B14F-4D97-AF65-F5344CB8AC3E}">
        <p14:creationId xmlns:p14="http://schemas.microsoft.com/office/powerpoint/2010/main" val="360184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18</a:t>
            </a:fld>
            <a:endParaRPr lang="en-US" dirty="0"/>
          </a:p>
        </p:txBody>
      </p:sp>
      <p:sp>
        <p:nvSpPr>
          <p:cNvPr id="15" name="TextBox 14">
            <a:extLst>
              <a:ext uri="{FF2B5EF4-FFF2-40B4-BE49-F238E27FC236}">
                <a16:creationId xmlns:a16="http://schemas.microsoft.com/office/drawing/2014/main" id="{CCEF9E0E-9F7C-424C-B232-0AD46B547324}"/>
              </a:ext>
            </a:extLst>
          </p:cNvPr>
          <p:cNvSpPr txBox="1"/>
          <p:nvPr/>
        </p:nvSpPr>
        <p:spPr>
          <a:xfrm>
            <a:off x="3027329" y="368016"/>
            <a:ext cx="8759510" cy="461665"/>
          </a:xfrm>
          <a:prstGeom prst="rect">
            <a:avLst/>
          </a:prstGeom>
          <a:noFill/>
        </p:spPr>
        <p:txBody>
          <a:bodyPr wrap="square" rtlCol="0">
            <a:spAutoFit/>
          </a:bodyPr>
          <a:lstStyle/>
          <a:p>
            <a:r>
              <a:rPr lang="en-US" sz="2400" b="1" dirty="0"/>
              <a:t>DR - Steps for Guiding Principle #2  - Determine the WAPs to Include</a:t>
            </a:r>
          </a:p>
        </p:txBody>
      </p:sp>
      <p:sp>
        <p:nvSpPr>
          <p:cNvPr id="9" name="TextBox 8">
            <a:extLst>
              <a:ext uri="{FF2B5EF4-FFF2-40B4-BE49-F238E27FC236}">
                <a16:creationId xmlns:a16="http://schemas.microsoft.com/office/drawing/2014/main" id="{DBF735C8-316E-F347-9302-21F825F968DD}"/>
              </a:ext>
            </a:extLst>
          </p:cNvPr>
          <p:cNvSpPr txBox="1"/>
          <p:nvPr/>
        </p:nvSpPr>
        <p:spPr>
          <a:xfrm>
            <a:off x="396060" y="2016421"/>
            <a:ext cx="11546896" cy="4524315"/>
          </a:xfrm>
          <a:prstGeom prst="rect">
            <a:avLst/>
          </a:prstGeom>
          <a:noFill/>
        </p:spPr>
        <p:txBody>
          <a:bodyPr wrap="square" rtlCol="0">
            <a:spAutoFit/>
          </a:bodyPr>
          <a:lstStyle/>
          <a:p>
            <a:r>
              <a:rPr lang="en-US" dirty="0"/>
              <a:t>WAP496, WAP087, WAP502, WAP517, WAP078, WAP077, WAP070, WAP062, WAP069, WAP066, WAP061, WAP065, WAP084, WAP085, WAP501, WAP131, WAP132, WAP064, WAP074, WAP121, WAP063, WAP122, WAP073, WAP495, WAP118, WAP516, WAP117, WAP083, WAP145, WAP082, WAP332, WAP012, WAP011, WAP144, WAP127, WAP277, WAP128, WAP389, WAP248, WAP098, WAP099, WAP489, WAP060, WAP097, WAP096, WAP059, WAP139, WAP138, WAP068, WAP478, WAP203, WAP204, WAP067, WAP511, WAP481, WAP503, WAP479, WAP249, WAP484, WAP486, WAP391, WAP335, WAP279, WAP428, WAP114, WAP286, WAP398, WAP113, WAP342, WAP483, WAP456, WAP186, WAP187, WAP234, WAP362, WAP305, WAP418, WAP413, WAP449, WAP229, WAP233, WAP439, WAP282, WAP237, WAP480, WAP165, WAP177, WAP232, WAP164, WAP108, WAP394, WAP432, WAP107, WAP315, WAP174, WAP499, WAP514, WAP513, WAP338, WAP140, WAP498, WAP176, WAP493, WAP180, WAP141, WAP175, WAP116, WAP492, WAP230, WAP369, WAP455, WAP460, WAP181, WAP115, WAP236, WAP386, WAP371, WAP260, WAP189, WAP329, WAP465, WAP508, WAP372, WAP473, WAP274, WAP435, WAP504, WAP188, WAP258, WAP146, WAP396, WAP461, WAP284, WAP340, WAP316, WAP313, WAP218, WAP147, WAP261, WAP005, WAP422, WAP467, WAP476, WAP506, WAP109, WAP006, WAP453, WAP110, WAP235, WAP436, WAP111, WAP196, WAP214, WAP518, WAP112, WAP157, WAP318, WAP424, WAP178, WAP512, WAP457, WAP198, WAP430, WAP440, WAP199, WAP216, WAP179, WAP375, WAP425, WAP454, WAP197, WAP462, WAP466, WAP195, WAP250, WAP417, WAP472, WAP509, WAP220, WAP351, WAP448, WAP471, WAP219</a:t>
            </a:r>
          </a:p>
        </p:txBody>
      </p:sp>
      <p:sp>
        <p:nvSpPr>
          <p:cNvPr id="10" name="TextBox 9">
            <a:extLst>
              <a:ext uri="{FF2B5EF4-FFF2-40B4-BE49-F238E27FC236}">
                <a16:creationId xmlns:a16="http://schemas.microsoft.com/office/drawing/2014/main" id="{2290F8AF-7B31-8A40-8991-1D161F1BC31F}"/>
              </a:ext>
            </a:extLst>
          </p:cNvPr>
          <p:cNvSpPr txBox="1"/>
          <p:nvPr/>
        </p:nvSpPr>
        <p:spPr>
          <a:xfrm>
            <a:off x="367977" y="1281131"/>
            <a:ext cx="7039107" cy="400110"/>
          </a:xfrm>
          <a:prstGeom prst="rect">
            <a:avLst/>
          </a:prstGeom>
          <a:noFill/>
        </p:spPr>
        <p:txBody>
          <a:bodyPr wrap="square" rtlCol="0">
            <a:spAutoFit/>
          </a:bodyPr>
          <a:lstStyle/>
          <a:p>
            <a:r>
              <a:rPr lang="en-US" sz="2000" u="sng" dirty="0"/>
              <a:t>183 WAPs to include in the 90 % Data Set</a:t>
            </a:r>
          </a:p>
        </p:txBody>
      </p:sp>
    </p:spTree>
    <p:extLst>
      <p:ext uri="{BB962C8B-B14F-4D97-AF65-F5344CB8AC3E}">
        <p14:creationId xmlns:p14="http://schemas.microsoft.com/office/powerpoint/2010/main" val="2220552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19</a:t>
            </a:fld>
            <a:endParaRPr lang="en-US" dirty="0"/>
          </a:p>
        </p:txBody>
      </p:sp>
      <p:sp>
        <p:nvSpPr>
          <p:cNvPr id="15" name="TextBox 14">
            <a:extLst>
              <a:ext uri="{FF2B5EF4-FFF2-40B4-BE49-F238E27FC236}">
                <a16:creationId xmlns:a16="http://schemas.microsoft.com/office/drawing/2014/main" id="{CCEF9E0E-9F7C-424C-B232-0AD46B547324}"/>
              </a:ext>
            </a:extLst>
          </p:cNvPr>
          <p:cNvSpPr txBox="1"/>
          <p:nvPr/>
        </p:nvSpPr>
        <p:spPr>
          <a:xfrm>
            <a:off x="3027329" y="368016"/>
            <a:ext cx="8759510" cy="461665"/>
          </a:xfrm>
          <a:prstGeom prst="rect">
            <a:avLst/>
          </a:prstGeom>
          <a:noFill/>
        </p:spPr>
        <p:txBody>
          <a:bodyPr wrap="square" rtlCol="0">
            <a:spAutoFit/>
          </a:bodyPr>
          <a:lstStyle/>
          <a:p>
            <a:r>
              <a:rPr lang="en-US" sz="2400" b="1" dirty="0"/>
              <a:t>DR - Steps for Guiding Principle #2  - Determine the WAPs to Include</a:t>
            </a:r>
          </a:p>
        </p:txBody>
      </p:sp>
      <p:sp>
        <p:nvSpPr>
          <p:cNvPr id="9" name="TextBox 8">
            <a:extLst>
              <a:ext uri="{FF2B5EF4-FFF2-40B4-BE49-F238E27FC236}">
                <a16:creationId xmlns:a16="http://schemas.microsoft.com/office/drawing/2014/main" id="{DBF735C8-316E-F347-9302-21F825F968DD}"/>
              </a:ext>
            </a:extLst>
          </p:cNvPr>
          <p:cNvSpPr txBox="1"/>
          <p:nvPr/>
        </p:nvSpPr>
        <p:spPr>
          <a:xfrm>
            <a:off x="396060" y="1704186"/>
            <a:ext cx="11546896" cy="4801314"/>
          </a:xfrm>
          <a:prstGeom prst="rect">
            <a:avLst/>
          </a:prstGeom>
          <a:noFill/>
        </p:spPr>
        <p:txBody>
          <a:bodyPr wrap="square" rtlCol="0">
            <a:spAutoFit/>
          </a:bodyPr>
          <a:lstStyle/>
          <a:p>
            <a:r>
              <a:rPr lang="en-US" dirty="0"/>
              <a:t>WAP496, WAP087, WAP502, WAP517, WAP078, WAP077, WAP070, WAP062, WAP069, WAP066, WAP061, WAP065, WAP084, WAP085, WAP501, WAP131, WAP132, WAP064, WAP074, WAP121, WAP063, WAP122, WAP073, WAP495, WAP118, WAP516, WAP117, WAP083, WAP145, WAP082, WAP332, WAP012, WAP011, WAP144, WAP127, WAP277, WAP128, WAP389, WAP248, WAP098, WAP099, WAP489, WAP060, WAP097, WAP096, WAP059, WAP139, WAP138, WAP068, WAP478, WAP203, WAP204, WAP067, WAP511, WAP481, WAP503, WAP479, WAP249, WAP484, WAP486, WAP391, WAP335, WAP279, WAP428, WAP114, WAP286, WAP398, WAP113, WAP342, WAP483, WAP456, WAP186, WAP187, WAP234, WAP362, WAP305, WAP418, WAP413, WAP449, WAP229, WAP233, WAP439, WAP282, WAP237, WAP480, WAP165, WAP177, WAP232, WAP164, WAP108, WAP394, WAP432, WAP107, WAP315, WAP174, WAP499, WAP514, WAP513, WAP338, WAP140, WAP498, WAP176, WAP493, WAP180, WAP141, WAP175, WAP116, WAP492, WAP230, WAP369, WAP455, WAP460, WAP181, WAP115, WAP236, WAP386, WAP371, WAP260, WAP189, WAP329, WAP465, WAP508, WAP372, WAP473, WAP274, WAP435, WAP504, WAP188, WAP258, WAP146, WAP396, WAP461, WAP284, WAP340, WAP316, WAP313, WAP218, WAP147, WAP261, WAP005, WAP422, WAP467, WAP476, WAP506, WAP109, WAP006, WAP453, WAP110, WAP235, WAP436, WAP111, WAP196, WAP214, WAP518, WAP112, WAP157, WAP318, WAP424, WAP178, WAP512, WAP457, WAP198, WAP430, WAP440, WAP199, WAP216, WAP179, WAP375, WAP425, WAP454, WAP197, WAP462, WAP466, WAP195, WAP250, WAP417, WAP472, WAP509, WAP220, WAP351, WAP448, WAP471, WAP219, WAP469, WAP437, WAP463, WAP018, WAP212, WAP231, WAP421, WAP431, WAP450, WAP474, WAP505, WAP507, WAP200, WAP213, WAP228, WAP420, WAP427, WAP464, WAP477, WAP510</a:t>
            </a:r>
          </a:p>
        </p:txBody>
      </p:sp>
      <p:sp>
        <p:nvSpPr>
          <p:cNvPr id="10" name="TextBox 9">
            <a:extLst>
              <a:ext uri="{FF2B5EF4-FFF2-40B4-BE49-F238E27FC236}">
                <a16:creationId xmlns:a16="http://schemas.microsoft.com/office/drawing/2014/main" id="{2290F8AF-7B31-8A40-8991-1D161F1BC31F}"/>
              </a:ext>
            </a:extLst>
          </p:cNvPr>
          <p:cNvSpPr txBox="1"/>
          <p:nvPr/>
        </p:nvSpPr>
        <p:spPr>
          <a:xfrm>
            <a:off x="367977" y="1024654"/>
            <a:ext cx="7039107" cy="400110"/>
          </a:xfrm>
          <a:prstGeom prst="rect">
            <a:avLst/>
          </a:prstGeom>
          <a:noFill/>
        </p:spPr>
        <p:txBody>
          <a:bodyPr wrap="square" rtlCol="0">
            <a:spAutoFit/>
          </a:bodyPr>
          <a:lstStyle/>
          <a:p>
            <a:r>
              <a:rPr lang="en-US" sz="2000" u="sng" dirty="0"/>
              <a:t>203 WAPs to include in the 100 % Data Set</a:t>
            </a:r>
          </a:p>
        </p:txBody>
      </p:sp>
    </p:spTree>
    <p:extLst>
      <p:ext uri="{BB962C8B-B14F-4D97-AF65-F5344CB8AC3E}">
        <p14:creationId xmlns:p14="http://schemas.microsoft.com/office/powerpoint/2010/main" val="611775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75F8DD-7A65-0844-8270-DFE9D039C2A4}"/>
              </a:ext>
            </a:extLst>
          </p:cNvPr>
          <p:cNvSpPr txBox="1"/>
          <p:nvPr/>
        </p:nvSpPr>
        <p:spPr>
          <a:xfrm>
            <a:off x="3027329" y="368016"/>
            <a:ext cx="3068671" cy="461665"/>
          </a:xfrm>
          <a:prstGeom prst="rect">
            <a:avLst/>
          </a:prstGeom>
          <a:noFill/>
        </p:spPr>
        <p:txBody>
          <a:bodyPr wrap="square" rtlCol="0">
            <a:spAutoFit/>
          </a:bodyPr>
          <a:lstStyle/>
          <a:p>
            <a:r>
              <a:rPr lang="en-US" sz="2400" b="1" dirty="0"/>
              <a:t>Agenda</a:t>
            </a:r>
          </a:p>
        </p:txBody>
      </p:sp>
      <p:sp>
        <p:nvSpPr>
          <p:cNvPr id="6" name="TextBox 5">
            <a:extLst>
              <a:ext uri="{FF2B5EF4-FFF2-40B4-BE49-F238E27FC236}">
                <a16:creationId xmlns:a16="http://schemas.microsoft.com/office/drawing/2014/main" id="{6F87C0E7-9F12-AF4C-96DA-ED94294759A7}"/>
              </a:ext>
            </a:extLst>
          </p:cNvPr>
          <p:cNvSpPr txBox="1"/>
          <p:nvPr/>
        </p:nvSpPr>
        <p:spPr>
          <a:xfrm>
            <a:off x="303261" y="985685"/>
            <a:ext cx="11546576"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t>Pre-processing Steps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Dimension Reduction – Determining the Building to Use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Dimension Reduction – Determining the WAPs to include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 Comparison of Summary Metrics for 12 Trained Models </a:t>
            </a:r>
          </a:p>
          <a:p>
            <a:pPr marL="742950" lvl="1" indent="-285750">
              <a:buFont typeface="Arial" panose="020B0604020202020204" pitchFamily="34" charset="0"/>
              <a:buChar char="•"/>
            </a:pPr>
            <a:r>
              <a:rPr lang="en-US" sz="2000" dirty="0"/>
              <a:t>Random Forest, C5.0, and k-Nearest </a:t>
            </a:r>
            <a:r>
              <a:rPr lang="en-US" sz="2000" dirty="0" err="1"/>
              <a:t>Meighbors</a:t>
            </a:r>
            <a:r>
              <a:rPr lang="en-US" sz="2000" dirty="0"/>
              <a:t> for each of the Following Sub-Groups</a:t>
            </a:r>
          </a:p>
          <a:p>
            <a:pPr marL="1200150" lvl="2" indent="-285750">
              <a:buFont typeface="Arial" panose="020B0604020202020204" pitchFamily="34" charset="0"/>
              <a:buChar char="•"/>
            </a:pPr>
            <a:r>
              <a:rPr lang="en-US" sz="2000" dirty="0"/>
              <a:t>70% of WAPs</a:t>
            </a:r>
          </a:p>
          <a:p>
            <a:pPr marL="1200150" lvl="2" indent="-285750">
              <a:buFont typeface="Arial" panose="020B0604020202020204" pitchFamily="34" charset="0"/>
              <a:buChar char="•"/>
            </a:pPr>
            <a:r>
              <a:rPr lang="en-US" sz="2000" dirty="0"/>
              <a:t>80% of WAPs</a:t>
            </a:r>
          </a:p>
          <a:p>
            <a:pPr marL="1200150" lvl="2" indent="-285750">
              <a:buFont typeface="Arial" panose="020B0604020202020204" pitchFamily="34" charset="0"/>
              <a:buChar char="•"/>
            </a:pPr>
            <a:r>
              <a:rPr lang="en-US" sz="2000" dirty="0"/>
              <a:t>90% of WAPs</a:t>
            </a:r>
          </a:p>
          <a:p>
            <a:pPr marL="1200150" lvl="2" indent="-285750">
              <a:buFont typeface="Arial" panose="020B0604020202020204" pitchFamily="34" charset="0"/>
              <a:buChar char="•"/>
            </a:pPr>
            <a:r>
              <a:rPr lang="en-US" sz="2000" dirty="0"/>
              <a:t>100% of WAPs</a:t>
            </a:r>
          </a:p>
          <a:p>
            <a:pPr lvl="2"/>
            <a:endParaRPr lang="en-US" sz="2000" dirty="0"/>
          </a:p>
          <a:p>
            <a:pPr marL="742950" lvl="1" indent="-285750">
              <a:buFont typeface="Arial" panose="020B0604020202020204" pitchFamily="34" charset="0"/>
              <a:buChar char="•"/>
            </a:pPr>
            <a:r>
              <a:rPr lang="en-US" sz="2000" dirty="0"/>
              <a:t>Final Model Selection</a:t>
            </a:r>
          </a:p>
        </p:txBody>
      </p:sp>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2</a:t>
            </a:fld>
            <a:endParaRPr lang="en-US" dirty="0"/>
          </a:p>
        </p:txBody>
      </p:sp>
      <p:pic>
        <p:nvPicPr>
          <p:cNvPr id="3" name="Picture 2">
            <a:extLst>
              <a:ext uri="{FF2B5EF4-FFF2-40B4-BE49-F238E27FC236}">
                <a16:creationId xmlns:a16="http://schemas.microsoft.com/office/drawing/2014/main" id="{EA04921A-3C16-BD47-A291-806620CA54EB}"/>
              </a:ext>
            </a:extLst>
          </p:cNvPr>
          <p:cNvPicPr>
            <a:picLocks noChangeAspect="1"/>
          </p:cNvPicPr>
          <p:nvPr/>
        </p:nvPicPr>
        <p:blipFill>
          <a:blip r:embed="rId4"/>
          <a:stretch>
            <a:fillRect/>
          </a:stretch>
        </p:blipFill>
        <p:spPr>
          <a:xfrm>
            <a:off x="6165759" y="3943389"/>
            <a:ext cx="4360699" cy="2446414"/>
          </a:xfrm>
          <a:prstGeom prst="rect">
            <a:avLst/>
          </a:prstGeom>
        </p:spPr>
      </p:pic>
    </p:spTree>
    <p:extLst>
      <p:ext uri="{BB962C8B-B14F-4D97-AF65-F5344CB8AC3E}">
        <p14:creationId xmlns:p14="http://schemas.microsoft.com/office/powerpoint/2010/main" val="3089521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20</a:t>
            </a:fld>
            <a:endParaRPr lang="en-US" dirty="0"/>
          </a:p>
        </p:txBody>
      </p:sp>
      <p:sp>
        <p:nvSpPr>
          <p:cNvPr id="10" name="TextBox 9">
            <a:extLst>
              <a:ext uri="{FF2B5EF4-FFF2-40B4-BE49-F238E27FC236}">
                <a16:creationId xmlns:a16="http://schemas.microsoft.com/office/drawing/2014/main" id="{2290F8AF-7B31-8A40-8991-1D161F1BC31F}"/>
              </a:ext>
            </a:extLst>
          </p:cNvPr>
          <p:cNvSpPr txBox="1"/>
          <p:nvPr/>
        </p:nvSpPr>
        <p:spPr>
          <a:xfrm>
            <a:off x="3088882" y="3143385"/>
            <a:ext cx="6024333" cy="707886"/>
          </a:xfrm>
          <a:prstGeom prst="rect">
            <a:avLst/>
          </a:prstGeom>
          <a:noFill/>
        </p:spPr>
        <p:txBody>
          <a:bodyPr wrap="square" rtlCol="0">
            <a:spAutoFit/>
          </a:bodyPr>
          <a:lstStyle/>
          <a:p>
            <a:pPr algn="ctr"/>
            <a:r>
              <a:rPr lang="en-US" sz="4000" b="1" u="sng" dirty="0"/>
              <a:t>Models Trained</a:t>
            </a:r>
          </a:p>
        </p:txBody>
      </p:sp>
    </p:spTree>
    <p:extLst>
      <p:ext uri="{BB962C8B-B14F-4D97-AF65-F5344CB8AC3E}">
        <p14:creationId xmlns:p14="http://schemas.microsoft.com/office/powerpoint/2010/main" val="3876158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21</a:t>
            </a:fld>
            <a:endParaRPr lang="en-US" dirty="0"/>
          </a:p>
        </p:txBody>
      </p:sp>
      <p:sp>
        <p:nvSpPr>
          <p:cNvPr id="15" name="TextBox 14">
            <a:extLst>
              <a:ext uri="{FF2B5EF4-FFF2-40B4-BE49-F238E27FC236}">
                <a16:creationId xmlns:a16="http://schemas.microsoft.com/office/drawing/2014/main" id="{CCEF9E0E-9F7C-424C-B232-0AD46B547324}"/>
              </a:ext>
            </a:extLst>
          </p:cNvPr>
          <p:cNvSpPr txBox="1"/>
          <p:nvPr/>
        </p:nvSpPr>
        <p:spPr>
          <a:xfrm>
            <a:off x="3027329" y="368016"/>
            <a:ext cx="8759510" cy="461665"/>
          </a:xfrm>
          <a:prstGeom prst="rect">
            <a:avLst/>
          </a:prstGeom>
          <a:noFill/>
        </p:spPr>
        <p:txBody>
          <a:bodyPr wrap="square" rtlCol="0">
            <a:spAutoFit/>
          </a:bodyPr>
          <a:lstStyle/>
          <a:p>
            <a:r>
              <a:rPr lang="en-US" sz="2400" b="1" dirty="0"/>
              <a:t>Summary Metrics for Models Using 70% of the WAPs</a:t>
            </a:r>
          </a:p>
        </p:txBody>
      </p:sp>
      <p:sp>
        <p:nvSpPr>
          <p:cNvPr id="9" name="TextBox 8">
            <a:extLst>
              <a:ext uri="{FF2B5EF4-FFF2-40B4-BE49-F238E27FC236}">
                <a16:creationId xmlns:a16="http://schemas.microsoft.com/office/drawing/2014/main" id="{DBF735C8-316E-F347-9302-21F825F968DD}"/>
              </a:ext>
            </a:extLst>
          </p:cNvPr>
          <p:cNvSpPr txBox="1"/>
          <p:nvPr/>
        </p:nvSpPr>
        <p:spPr>
          <a:xfrm>
            <a:off x="1190987" y="912453"/>
            <a:ext cx="3714189" cy="369332"/>
          </a:xfrm>
          <a:prstGeom prst="rect">
            <a:avLst/>
          </a:prstGeom>
          <a:noFill/>
        </p:spPr>
        <p:txBody>
          <a:bodyPr wrap="square" rtlCol="0">
            <a:spAutoFit/>
          </a:bodyPr>
          <a:lstStyle/>
          <a:p>
            <a:pPr algn="ctr"/>
            <a:r>
              <a:rPr lang="en-US" dirty="0"/>
              <a:t>Random Forest Algorithm – rfFit_70</a:t>
            </a:r>
          </a:p>
        </p:txBody>
      </p:sp>
      <p:sp>
        <p:nvSpPr>
          <p:cNvPr id="7" name="TextBox 6">
            <a:extLst>
              <a:ext uri="{FF2B5EF4-FFF2-40B4-BE49-F238E27FC236}">
                <a16:creationId xmlns:a16="http://schemas.microsoft.com/office/drawing/2014/main" id="{C034C7F5-EC85-074A-96AD-10A05869292D}"/>
              </a:ext>
            </a:extLst>
          </p:cNvPr>
          <p:cNvSpPr txBox="1"/>
          <p:nvPr/>
        </p:nvSpPr>
        <p:spPr>
          <a:xfrm>
            <a:off x="7971679" y="1148990"/>
            <a:ext cx="2621370" cy="369332"/>
          </a:xfrm>
          <a:prstGeom prst="rect">
            <a:avLst/>
          </a:prstGeom>
          <a:noFill/>
        </p:spPr>
        <p:txBody>
          <a:bodyPr wrap="square" rtlCol="0">
            <a:spAutoFit/>
          </a:bodyPr>
          <a:lstStyle/>
          <a:p>
            <a:pPr algn="ctr"/>
            <a:r>
              <a:rPr lang="en-US" dirty="0"/>
              <a:t>C5.0 Algorithm – C5Fit_70 </a:t>
            </a:r>
          </a:p>
        </p:txBody>
      </p:sp>
      <p:sp>
        <p:nvSpPr>
          <p:cNvPr id="11" name="TextBox 10">
            <a:extLst>
              <a:ext uri="{FF2B5EF4-FFF2-40B4-BE49-F238E27FC236}">
                <a16:creationId xmlns:a16="http://schemas.microsoft.com/office/drawing/2014/main" id="{DE10F684-9468-3E45-A93B-9E2410D0886D}"/>
              </a:ext>
            </a:extLst>
          </p:cNvPr>
          <p:cNvSpPr txBox="1"/>
          <p:nvPr/>
        </p:nvSpPr>
        <p:spPr>
          <a:xfrm>
            <a:off x="820095" y="3830833"/>
            <a:ext cx="4455973" cy="369332"/>
          </a:xfrm>
          <a:prstGeom prst="rect">
            <a:avLst/>
          </a:prstGeom>
          <a:noFill/>
        </p:spPr>
        <p:txBody>
          <a:bodyPr wrap="square" rtlCol="0">
            <a:spAutoFit/>
          </a:bodyPr>
          <a:lstStyle/>
          <a:p>
            <a:pPr algn="ctr"/>
            <a:r>
              <a:rPr lang="en-US" dirty="0"/>
              <a:t>k-Nearest Neighbors Algorithm – knnFit_70 </a:t>
            </a:r>
          </a:p>
        </p:txBody>
      </p:sp>
      <p:grpSp>
        <p:nvGrpSpPr>
          <p:cNvPr id="3" name="Group 2">
            <a:extLst>
              <a:ext uri="{FF2B5EF4-FFF2-40B4-BE49-F238E27FC236}">
                <a16:creationId xmlns:a16="http://schemas.microsoft.com/office/drawing/2014/main" id="{8ADBAC9D-1DD2-6641-B4CE-55785B135515}"/>
              </a:ext>
            </a:extLst>
          </p:cNvPr>
          <p:cNvGrpSpPr/>
          <p:nvPr/>
        </p:nvGrpSpPr>
        <p:grpSpPr>
          <a:xfrm>
            <a:off x="940084" y="1384479"/>
            <a:ext cx="4215994" cy="2023064"/>
            <a:chOff x="322553" y="1529442"/>
            <a:chExt cx="4215994" cy="2023064"/>
          </a:xfrm>
        </p:grpSpPr>
        <p:pic>
          <p:nvPicPr>
            <p:cNvPr id="12" name="Picture 11">
              <a:extLst>
                <a:ext uri="{FF2B5EF4-FFF2-40B4-BE49-F238E27FC236}">
                  <a16:creationId xmlns:a16="http://schemas.microsoft.com/office/drawing/2014/main" id="{B3AA39D1-D8C6-C046-9D02-D2AC5803AD7F}"/>
                </a:ext>
              </a:extLst>
            </p:cNvPr>
            <p:cNvPicPr>
              <a:picLocks noChangeAspect="1"/>
            </p:cNvPicPr>
            <p:nvPr/>
          </p:nvPicPr>
          <p:blipFill rotWithShape="1">
            <a:blip r:embed="rId4">
              <a:extLst>
                <a:ext uri="{28A0092B-C50C-407E-A947-70E740481C1C}">
                  <a14:useLocalDpi xmlns:a14="http://schemas.microsoft.com/office/drawing/2010/main" val="0"/>
                </a:ext>
              </a:extLst>
            </a:blip>
            <a:srcRect r="5547"/>
            <a:stretch/>
          </p:blipFill>
          <p:spPr>
            <a:xfrm>
              <a:off x="322553" y="1529442"/>
              <a:ext cx="4215994" cy="2023064"/>
            </a:xfrm>
            <a:prstGeom prst="rect">
              <a:avLst/>
            </a:prstGeom>
            <a:ln>
              <a:solidFill>
                <a:schemeClr val="tx1"/>
              </a:solidFill>
            </a:ln>
          </p:spPr>
        </p:pic>
        <p:sp>
          <p:nvSpPr>
            <p:cNvPr id="17" name="Rectangle 16">
              <a:extLst>
                <a:ext uri="{FF2B5EF4-FFF2-40B4-BE49-F238E27FC236}">
                  <a16:creationId xmlns:a16="http://schemas.microsoft.com/office/drawing/2014/main" id="{0F8D445E-64CC-4144-9D6D-F56F0FA0DBDF}"/>
                </a:ext>
              </a:extLst>
            </p:cNvPr>
            <p:cNvSpPr/>
            <p:nvPr/>
          </p:nvSpPr>
          <p:spPr>
            <a:xfrm>
              <a:off x="412596" y="2960261"/>
              <a:ext cx="1851102" cy="1843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E414E358-3231-7543-8AE8-A90D5F96A041}"/>
              </a:ext>
            </a:extLst>
          </p:cNvPr>
          <p:cNvGrpSpPr/>
          <p:nvPr/>
        </p:nvGrpSpPr>
        <p:grpSpPr>
          <a:xfrm>
            <a:off x="219468" y="4273920"/>
            <a:ext cx="5657226" cy="2416601"/>
            <a:chOff x="219468" y="4229316"/>
            <a:chExt cx="5657226" cy="2416601"/>
          </a:xfrm>
        </p:grpSpPr>
        <p:pic>
          <p:nvPicPr>
            <p:cNvPr id="16" name="Picture 15">
              <a:extLst>
                <a:ext uri="{FF2B5EF4-FFF2-40B4-BE49-F238E27FC236}">
                  <a16:creationId xmlns:a16="http://schemas.microsoft.com/office/drawing/2014/main" id="{D6342AD1-6332-6642-BBE8-91B09B199A7D}"/>
                </a:ext>
              </a:extLst>
            </p:cNvPr>
            <p:cNvPicPr>
              <a:picLocks noChangeAspect="1"/>
            </p:cNvPicPr>
            <p:nvPr/>
          </p:nvPicPr>
          <p:blipFill rotWithShape="1">
            <a:blip r:embed="rId5">
              <a:extLst>
                <a:ext uri="{28A0092B-C50C-407E-A947-70E740481C1C}">
                  <a14:useLocalDpi xmlns:a14="http://schemas.microsoft.com/office/drawing/2010/main" val="0"/>
                </a:ext>
              </a:extLst>
            </a:blip>
            <a:srcRect r="3732"/>
            <a:stretch/>
          </p:blipFill>
          <p:spPr>
            <a:xfrm>
              <a:off x="219468" y="4229316"/>
              <a:ext cx="5657226" cy="2416601"/>
            </a:xfrm>
            <a:prstGeom prst="rect">
              <a:avLst/>
            </a:prstGeom>
            <a:ln>
              <a:solidFill>
                <a:schemeClr val="tx1"/>
              </a:solidFill>
            </a:ln>
          </p:spPr>
        </p:pic>
        <p:sp>
          <p:nvSpPr>
            <p:cNvPr id="18" name="Rectangle 17">
              <a:extLst>
                <a:ext uri="{FF2B5EF4-FFF2-40B4-BE49-F238E27FC236}">
                  <a16:creationId xmlns:a16="http://schemas.microsoft.com/office/drawing/2014/main" id="{FE97CAE2-42E1-9E44-8DF4-BD07911B6DCB}"/>
                </a:ext>
              </a:extLst>
            </p:cNvPr>
            <p:cNvSpPr/>
            <p:nvPr/>
          </p:nvSpPr>
          <p:spPr>
            <a:xfrm>
              <a:off x="412596" y="5464705"/>
              <a:ext cx="1851102" cy="1843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97403F9D-6777-084D-97EE-A3A966CD6B50}"/>
              </a:ext>
            </a:extLst>
          </p:cNvPr>
          <p:cNvGrpSpPr/>
          <p:nvPr/>
        </p:nvGrpSpPr>
        <p:grpSpPr>
          <a:xfrm>
            <a:off x="6695281" y="1529442"/>
            <a:ext cx="5174166" cy="4593125"/>
            <a:chOff x="6695281" y="1529442"/>
            <a:chExt cx="5174166" cy="4593125"/>
          </a:xfrm>
        </p:grpSpPr>
        <p:pic>
          <p:nvPicPr>
            <p:cNvPr id="13" name="Picture 12">
              <a:extLst>
                <a:ext uri="{FF2B5EF4-FFF2-40B4-BE49-F238E27FC236}">
                  <a16:creationId xmlns:a16="http://schemas.microsoft.com/office/drawing/2014/main" id="{C5C36695-FCCA-584C-9650-37CD9CB1199E}"/>
                </a:ext>
              </a:extLst>
            </p:cNvPr>
            <p:cNvPicPr>
              <a:picLocks noChangeAspect="1"/>
            </p:cNvPicPr>
            <p:nvPr/>
          </p:nvPicPr>
          <p:blipFill rotWithShape="1">
            <a:blip r:embed="rId6">
              <a:extLst>
                <a:ext uri="{28A0092B-C50C-407E-A947-70E740481C1C}">
                  <a14:useLocalDpi xmlns:a14="http://schemas.microsoft.com/office/drawing/2010/main" val="0"/>
                </a:ext>
              </a:extLst>
            </a:blip>
            <a:srcRect r="10288"/>
            <a:stretch/>
          </p:blipFill>
          <p:spPr>
            <a:xfrm>
              <a:off x="6695281" y="1529442"/>
              <a:ext cx="5174166" cy="4593125"/>
            </a:xfrm>
            <a:prstGeom prst="rect">
              <a:avLst/>
            </a:prstGeom>
            <a:ln>
              <a:solidFill>
                <a:schemeClr val="tx1"/>
              </a:solidFill>
            </a:ln>
          </p:spPr>
        </p:pic>
        <p:sp>
          <p:nvSpPr>
            <p:cNvPr id="19" name="Rectangle 18">
              <a:extLst>
                <a:ext uri="{FF2B5EF4-FFF2-40B4-BE49-F238E27FC236}">
                  <a16:creationId xmlns:a16="http://schemas.microsoft.com/office/drawing/2014/main" id="{9F68269E-AFE9-254E-A6FE-9E600C6B8864}"/>
                </a:ext>
              </a:extLst>
            </p:cNvPr>
            <p:cNvSpPr/>
            <p:nvPr/>
          </p:nvSpPr>
          <p:spPr>
            <a:xfrm>
              <a:off x="6759498" y="2917989"/>
              <a:ext cx="2953214" cy="2266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26809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22</a:t>
            </a:fld>
            <a:endParaRPr lang="en-US" dirty="0"/>
          </a:p>
        </p:txBody>
      </p:sp>
      <p:sp>
        <p:nvSpPr>
          <p:cNvPr id="15" name="TextBox 14">
            <a:extLst>
              <a:ext uri="{FF2B5EF4-FFF2-40B4-BE49-F238E27FC236}">
                <a16:creationId xmlns:a16="http://schemas.microsoft.com/office/drawing/2014/main" id="{CCEF9E0E-9F7C-424C-B232-0AD46B547324}"/>
              </a:ext>
            </a:extLst>
          </p:cNvPr>
          <p:cNvSpPr txBox="1"/>
          <p:nvPr/>
        </p:nvSpPr>
        <p:spPr>
          <a:xfrm>
            <a:off x="3027329" y="368016"/>
            <a:ext cx="8759510" cy="461665"/>
          </a:xfrm>
          <a:prstGeom prst="rect">
            <a:avLst/>
          </a:prstGeom>
          <a:noFill/>
        </p:spPr>
        <p:txBody>
          <a:bodyPr wrap="square" rtlCol="0">
            <a:spAutoFit/>
          </a:bodyPr>
          <a:lstStyle/>
          <a:p>
            <a:r>
              <a:rPr lang="en-US" sz="2400" b="1" dirty="0"/>
              <a:t>Accuracy &amp; Kappa for Models Using 70% of the WAPs</a:t>
            </a:r>
          </a:p>
        </p:txBody>
      </p:sp>
      <p:sp>
        <p:nvSpPr>
          <p:cNvPr id="11" name="TextBox 10">
            <a:extLst>
              <a:ext uri="{FF2B5EF4-FFF2-40B4-BE49-F238E27FC236}">
                <a16:creationId xmlns:a16="http://schemas.microsoft.com/office/drawing/2014/main" id="{540A22E5-5695-F64F-ABEE-8E8CBE9F3EAE}"/>
              </a:ext>
            </a:extLst>
          </p:cNvPr>
          <p:cNvSpPr txBox="1"/>
          <p:nvPr/>
        </p:nvSpPr>
        <p:spPr>
          <a:xfrm>
            <a:off x="2377705" y="3332023"/>
            <a:ext cx="1256061" cy="369332"/>
          </a:xfrm>
          <a:prstGeom prst="rect">
            <a:avLst/>
          </a:prstGeom>
          <a:noFill/>
        </p:spPr>
        <p:txBody>
          <a:bodyPr wrap="square" rtlCol="0">
            <a:spAutoFit/>
          </a:bodyPr>
          <a:lstStyle/>
          <a:p>
            <a:pPr algn="ctr"/>
            <a:r>
              <a:rPr lang="en-US" dirty="0"/>
              <a:t>Dot Plot</a:t>
            </a:r>
          </a:p>
        </p:txBody>
      </p:sp>
      <p:sp>
        <p:nvSpPr>
          <p:cNvPr id="12" name="TextBox 11">
            <a:extLst>
              <a:ext uri="{FF2B5EF4-FFF2-40B4-BE49-F238E27FC236}">
                <a16:creationId xmlns:a16="http://schemas.microsoft.com/office/drawing/2014/main" id="{C95B9EC9-CD1A-CD46-88F7-96EFCCEF914F}"/>
              </a:ext>
            </a:extLst>
          </p:cNvPr>
          <p:cNvSpPr txBox="1"/>
          <p:nvPr/>
        </p:nvSpPr>
        <p:spPr>
          <a:xfrm>
            <a:off x="8434291" y="3332023"/>
            <a:ext cx="1059483" cy="369332"/>
          </a:xfrm>
          <a:prstGeom prst="rect">
            <a:avLst/>
          </a:prstGeom>
          <a:noFill/>
        </p:spPr>
        <p:txBody>
          <a:bodyPr wrap="square" rtlCol="0">
            <a:spAutoFit/>
          </a:bodyPr>
          <a:lstStyle/>
          <a:p>
            <a:pPr algn="ctr"/>
            <a:r>
              <a:rPr lang="en-US" dirty="0"/>
              <a:t>Box Plot</a:t>
            </a:r>
          </a:p>
        </p:txBody>
      </p:sp>
      <p:sp>
        <p:nvSpPr>
          <p:cNvPr id="16" name="TextBox 15">
            <a:extLst>
              <a:ext uri="{FF2B5EF4-FFF2-40B4-BE49-F238E27FC236}">
                <a16:creationId xmlns:a16="http://schemas.microsoft.com/office/drawing/2014/main" id="{87CDAD49-8472-4F48-912D-3C6B24861AC3}"/>
              </a:ext>
            </a:extLst>
          </p:cNvPr>
          <p:cNvSpPr txBox="1"/>
          <p:nvPr/>
        </p:nvSpPr>
        <p:spPr>
          <a:xfrm>
            <a:off x="2002575" y="1711520"/>
            <a:ext cx="8186853" cy="369332"/>
          </a:xfrm>
          <a:prstGeom prst="rect">
            <a:avLst/>
          </a:prstGeom>
          <a:noFill/>
        </p:spPr>
        <p:txBody>
          <a:bodyPr wrap="square" rtlCol="0">
            <a:spAutoFit/>
          </a:bodyPr>
          <a:lstStyle/>
          <a:p>
            <a:pPr algn="ctr"/>
            <a:r>
              <a:rPr lang="en-US" dirty="0"/>
              <a:t>Both plots show the </a:t>
            </a:r>
            <a:r>
              <a:rPr lang="en-US" dirty="0">
                <a:solidFill>
                  <a:srgbClr val="FF0000"/>
                </a:solidFill>
              </a:rPr>
              <a:t>random forest model </a:t>
            </a:r>
            <a:r>
              <a:rPr lang="en-US" dirty="0"/>
              <a:t>with a greater accuracy and higher kappa</a:t>
            </a:r>
          </a:p>
        </p:txBody>
      </p:sp>
      <p:grpSp>
        <p:nvGrpSpPr>
          <p:cNvPr id="23" name="Group 22">
            <a:extLst>
              <a:ext uri="{FF2B5EF4-FFF2-40B4-BE49-F238E27FC236}">
                <a16:creationId xmlns:a16="http://schemas.microsoft.com/office/drawing/2014/main" id="{EDB382E4-C0F0-4F42-8E4E-32AF35CE8BD1}"/>
              </a:ext>
            </a:extLst>
          </p:cNvPr>
          <p:cNvGrpSpPr/>
          <p:nvPr/>
        </p:nvGrpSpPr>
        <p:grpSpPr>
          <a:xfrm>
            <a:off x="689996" y="3726822"/>
            <a:ext cx="10742947" cy="2616200"/>
            <a:chOff x="589635" y="3726822"/>
            <a:chExt cx="10742947" cy="2616200"/>
          </a:xfrm>
        </p:grpSpPr>
        <p:pic>
          <p:nvPicPr>
            <p:cNvPr id="6" name="Picture 5">
              <a:extLst>
                <a:ext uri="{FF2B5EF4-FFF2-40B4-BE49-F238E27FC236}">
                  <a16:creationId xmlns:a16="http://schemas.microsoft.com/office/drawing/2014/main" id="{CF62B92C-BBED-C248-8BBC-7D1D0F66B7D8}"/>
                </a:ext>
              </a:extLst>
            </p:cNvPr>
            <p:cNvPicPr>
              <a:picLocks noChangeAspect="1"/>
            </p:cNvPicPr>
            <p:nvPr/>
          </p:nvPicPr>
          <p:blipFill>
            <a:blip r:embed="rId4"/>
            <a:stretch>
              <a:fillRect/>
            </a:stretch>
          </p:blipFill>
          <p:spPr>
            <a:xfrm>
              <a:off x="637185" y="3726822"/>
              <a:ext cx="4737100" cy="2616200"/>
            </a:xfrm>
            <a:prstGeom prst="rect">
              <a:avLst/>
            </a:prstGeom>
            <a:ln>
              <a:solidFill>
                <a:schemeClr val="tx1"/>
              </a:solidFill>
            </a:ln>
          </p:spPr>
        </p:pic>
        <p:pic>
          <p:nvPicPr>
            <p:cNvPr id="7" name="Picture 6">
              <a:extLst>
                <a:ext uri="{FF2B5EF4-FFF2-40B4-BE49-F238E27FC236}">
                  <a16:creationId xmlns:a16="http://schemas.microsoft.com/office/drawing/2014/main" id="{7A7C7ADD-4317-B641-8FA0-D25EC62114ED}"/>
                </a:ext>
              </a:extLst>
            </p:cNvPr>
            <p:cNvPicPr>
              <a:picLocks noChangeAspect="1"/>
            </p:cNvPicPr>
            <p:nvPr/>
          </p:nvPicPr>
          <p:blipFill>
            <a:blip r:embed="rId5"/>
            <a:stretch>
              <a:fillRect/>
            </a:stretch>
          </p:blipFill>
          <p:spPr>
            <a:xfrm>
              <a:off x="6595482" y="3726822"/>
              <a:ext cx="4737100" cy="2616200"/>
            </a:xfrm>
            <a:prstGeom prst="rect">
              <a:avLst/>
            </a:prstGeom>
            <a:ln>
              <a:solidFill>
                <a:schemeClr val="tx1"/>
              </a:solidFill>
            </a:ln>
          </p:spPr>
        </p:pic>
        <p:sp>
          <p:nvSpPr>
            <p:cNvPr id="2" name="Oval 1">
              <a:extLst>
                <a:ext uri="{FF2B5EF4-FFF2-40B4-BE49-F238E27FC236}">
                  <a16:creationId xmlns:a16="http://schemas.microsoft.com/office/drawing/2014/main" id="{5BEFAA65-1313-184A-AEC6-131873FCA0E8}"/>
                </a:ext>
              </a:extLst>
            </p:cNvPr>
            <p:cNvSpPr/>
            <p:nvPr/>
          </p:nvSpPr>
          <p:spPr>
            <a:xfrm>
              <a:off x="6391645" y="4159404"/>
              <a:ext cx="4893387" cy="84710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noFill/>
              </a:endParaRPr>
            </a:p>
          </p:txBody>
        </p:sp>
        <p:sp>
          <p:nvSpPr>
            <p:cNvPr id="17" name="Oval 16">
              <a:extLst>
                <a:ext uri="{FF2B5EF4-FFF2-40B4-BE49-F238E27FC236}">
                  <a16:creationId xmlns:a16="http://schemas.microsoft.com/office/drawing/2014/main" id="{4DB0CB5E-3AB3-9A4F-A8D1-71DBDAAE9E1F}"/>
                </a:ext>
              </a:extLst>
            </p:cNvPr>
            <p:cNvSpPr/>
            <p:nvPr/>
          </p:nvSpPr>
          <p:spPr>
            <a:xfrm>
              <a:off x="589635" y="4256615"/>
              <a:ext cx="4580813" cy="53172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noFill/>
              </a:endParaRPr>
            </a:p>
          </p:txBody>
        </p:sp>
      </p:grpSp>
      <p:cxnSp>
        <p:nvCxnSpPr>
          <p:cNvPr id="19" name="Straight Arrow Connector 18">
            <a:extLst>
              <a:ext uri="{FF2B5EF4-FFF2-40B4-BE49-F238E27FC236}">
                <a16:creationId xmlns:a16="http://schemas.microsoft.com/office/drawing/2014/main" id="{3BD981C5-0676-2E40-AF3F-8F8F7D072270}"/>
              </a:ext>
            </a:extLst>
          </p:cNvPr>
          <p:cNvCxnSpPr>
            <a:cxnSpLocks/>
          </p:cNvCxnSpPr>
          <p:nvPr/>
        </p:nvCxnSpPr>
        <p:spPr>
          <a:xfrm flipH="1">
            <a:off x="3534937" y="2080852"/>
            <a:ext cx="1449658" cy="20785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A9B85AA-3E7A-BF43-A6AA-7041EC79EBB4}"/>
              </a:ext>
            </a:extLst>
          </p:cNvPr>
          <p:cNvCxnSpPr>
            <a:cxnSpLocks/>
          </p:cNvCxnSpPr>
          <p:nvPr/>
        </p:nvCxnSpPr>
        <p:spPr>
          <a:xfrm>
            <a:off x="6771465" y="2067524"/>
            <a:ext cx="1449658" cy="20785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23</a:t>
            </a:fld>
            <a:endParaRPr lang="en-US" dirty="0"/>
          </a:p>
        </p:txBody>
      </p:sp>
      <p:sp>
        <p:nvSpPr>
          <p:cNvPr id="6" name="TextBox 5">
            <a:extLst>
              <a:ext uri="{FF2B5EF4-FFF2-40B4-BE49-F238E27FC236}">
                <a16:creationId xmlns:a16="http://schemas.microsoft.com/office/drawing/2014/main" id="{BC0F80AB-E7CF-4349-949E-FACC26B44173}"/>
              </a:ext>
            </a:extLst>
          </p:cNvPr>
          <p:cNvSpPr txBox="1"/>
          <p:nvPr/>
        </p:nvSpPr>
        <p:spPr>
          <a:xfrm>
            <a:off x="3027329" y="368016"/>
            <a:ext cx="8759510" cy="461665"/>
          </a:xfrm>
          <a:prstGeom prst="rect">
            <a:avLst/>
          </a:prstGeom>
          <a:noFill/>
        </p:spPr>
        <p:txBody>
          <a:bodyPr wrap="square" rtlCol="0">
            <a:spAutoFit/>
          </a:bodyPr>
          <a:lstStyle/>
          <a:p>
            <a:r>
              <a:rPr lang="en-US" sz="2400" b="1" dirty="0"/>
              <a:t>Summary Metrics for Models Using 80% of the WAPs</a:t>
            </a:r>
          </a:p>
        </p:txBody>
      </p:sp>
      <p:sp>
        <p:nvSpPr>
          <p:cNvPr id="7" name="TextBox 6">
            <a:extLst>
              <a:ext uri="{FF2B5EF4-FFF2-40B4-BE49-F238E27FC236}">
                <a16:creationId xmlns:a16="http://schemas.microsoft.com/office/drawing/2014/main" id="{090FEE9F-0E3A-E946-BA05-241838CE9A00}"/>
              </a:ext>
            </a:extLst>
          </p:cNvPr>
          <p:cNvSpPr txBox="1"/>
          <p:nvPr/>
        </p:nvSpPr>
        <p:spPr>
          <a:xfrm>
            <a:off x="1146383" y="912453"/>
            <a:ext cx="3714189" cy="369332"/>
          </a:xfrm>
          <a:prstGeom prst="rect">
            <a:avLst/>
          </a:prstGeom>
          <a:noFill/>
        </p:spPr>
        <p:txBody>
          <a:bodyPr wrap="square" rtlCol="0">
            <a:spAutoFit/>
          </a:bodyPr>
          <a:lstStyle/>
          <a:p>
            <a:pPr algn="ctr"/>
            <a:r>
              <a:rPr lang="en-US" dirty="0"/>
              <a:t>Random Forest Algorithm – rfFit_80</a:t>
            </a:r>
          </a:p>
        </p:txBody>
      </p:sp>
      <p:sp>
        <p:nvSpPr>
          <p:cNvPr id="10" name="TextBox 9">
            <a:extLst>
              <a:ext uri="{FF2B5EF4-FFF2-40B4-BE49-F238E27FC236}">
                <a16:creationId xmlns:a16="http://schemas.microsoft.com/office/drawing/2014/main" id="{EE94BB98-90ED-2E4D-AF26-72A34BBE8421}"/>
              </a:ext>
            </a:extLst>
          </p:cNvPr>
          <p:cNvSpPr txBox="1"/>
          <p:nvPr/>
        </p:nvSpPr>
        <p:spPr>
          <a:xfrm>
            <a:off x="7824197" y="1104386"/>
            <a:ext cx="2621370" cy="369332"/>
          </a:xfrm>
          <a:prstGeom prst="rect">
            <a:avLst/>
          </a:prstGeom>
          <a:noFill/>
        </p:spPr>
        <p:txBody>
          <a:bodyPr wrap="square" rtlCol="0">
            <a:spAutoFit/>
          </a:bodyPr>
          <a:lstStyle/>
          <a:p>
            <a:pPr algn="ctr"/>
            <a:r>
              <a:rPr lang="en-US" dirty="0"/>
              <a:t>C5.0 Algorithm – C5Fit_80 </a:t>
            </a:r>
          </a:p>
        </p:txBody>
      </p:sp>
      <p:sp>
        <p:nvSpPr>
          <p:cNvPr id="11" name="TextBox 10">
            <a:extLst>
              <a:ext uri="{FF2B5EF4-FFF2-40B4-BE49-F238E27FC236}">
                <a16:creationId xmlns:a16="http://schemas.microsoft.com/office/drawing/2014/main" id="{76A24453-0B7D-734B-88F1-310D4A1ACFB4}"/>
              </a:ext>
            </a:extLst>
          </p:cNvPr>
          <p:cNvSpPr txBox="1"/>
          <p:nvPr/>
        </p:nvSpPr>
        <p:spPr>
          <a:xfrm>
            <a:off x="889318" y="3897739"/>
            <a:ext cx="4455973" cy="369332"/>
          </a:xfrm>
          <a:prstGeom prst="rect">
            <a:avLst/>
          </a:prstGeom>
          <a:noFill/>
        </p:spPr>
        <p:txBody>
          <a:bodyPr wrap="square" rtlCol="0">
            <a:spAutoFit/>
          </a:bodyPr>
          <a:lstStyle/>
          <a:p>
            <a:pPr algn="ctr"/>
            <a:r>
              <a:rPr lang="en-US" dirty="0"/>
              <a:t>k-Nearest Neighbors Algorithm – knnFit_80 </a:t>
            </a:r>
          </a:p>
        </p:txBody>
      </p:sp>
      <p:grpSp>
        <p:nvGrpSpPr>
          <p:cNvPr id="3" name="Group 2">
            <a:extLst>
              <a:ext uri="{FF2B5EF4-FFF2-40B4-BE49-F238E27FC236}">
                <a16:creationId xmlns:a16="http://schemas.microsoft.com/office/drawing/2014/main" id="{1E47CACC-A402-0248-85BA-E881CD3989AE}"/>
              </a:ext>
            </a:extLst>
          </p:cNvPr>
          <p:cNvGrpSpPr/>
          <p:nvPr/>
        </p:nvGrpSpPr>
        <p:grpSpPr>
          <a:xfrm>
            <a:off x="895480" y="1354342"/>
            <a:ext cx="4215994" cy="2023064"/>
            <a:chOff x="895480" y="1354342"/>
            <a:chExt cx="4215994" cy="2023064"/>
          </a:xfrm>
        </p:grpSpPr>
        <p:pic>
          <p:nvPicPr>
            <p:cNvPr id="13" name="Picture 12">
              <a:extLst>
                <a:ext uri="{FF2B5EF4-FFF2-40B4-BE49-F238E27FC236}">
                  <a16:creationId xmlns:a16="http://schemas.microsoft.com/office/drawing/2014/main" id="{04A69231-4D3A-0849-82B0-88E8264277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480" y="1354342"/>
              <a:ext cx="4215994" cy="2023064"/>
            </a:xfrm>
            <a:prstGeom prst="rect">
              <a:avLst/>
            </a:prstGeom>
            <a:ln>
              <a:solidFill>
                <a:schemeClr val="tx1"/>
              </a:solidFill>
            </a:ln>
          </p:spPr>
        </p:pic>
        <p:sp>
          <p:nvSpPr>
            <p:cNvPr id="18" name="Rectangle 17">
              <a:extLst>
                <a:ext uri="{FF2B5EF4-FFF2-40B4-BE49-F238E27FC236}">
                  <a16:creationId xmlns:a16="http://schemas.microsoft.com/office/drawing/2014/main" id="{8E1EEDC8-275B-FC42-82CA-75B66EC6440B}"/>
                </a:ext>
              </a:extLst>
            </p:cNvPr>
            <p:cNvSpPr/>
            <p:nvPr/>
          </p:nvSpPr>
          <p:spPr>
            <a:xfrm>
              <a:off x="918617" y="2770694"/>
              <a:ext cx="1851102" cy="1843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17D32290-F635-9741-82C5-0F7F717C1DC0}"/>
              </a:ext>
            </a:extLst>
          </p:cNvPr>
          <p:cNvGrpSpPr/>
          <p:nvPr/>
        </p:nvGrpSpPr>
        <p:grpSpPr>
          <a:xfrm>
            <a:off x="322552" y="4314762"/>
            <a:ext cx="5589505" cy="2406713"/>
            <a:chOff x="322552" y="4314762"/>
            <a:chExt cx="5589505" cy="2406713"/>
          </a:xfrm>
        </p:grpSpPr>
        <p:pic>
          <p:nvPicPr>
            <p:cNvPr id="17" name="Picture 16">
              <a:extLst>
                <a:ext uri="{FF2B5EF4-FFF2-40B4-BE49-F238E27FC236}">
                  <a16:creationId xmlns:a16="http://schemas.microsoft.com/office/drawing/2014/main" id="{53197A1F-8616-2E43-AD09-1623A6A150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2552" y="4314762"/>
              <a:ext cx="5589505" cy="2406713"/>
            </a:xfrm>
            <a:prstGeom prst="rect">
              <a:avLst/>
            </a:prstGeom>
            <a:ln>
              <a:solidFill>
                <a:schemeClr val="tx1"/>
              </a:solidFill>
            </a:ln>
          </p:spPr>
        </p:pic>
        <p:sp>
          <p:nvSpPr>
            <p:cNvPr id="19" name="Rectangle 18">
              <a:extLst>
                <a:ext uri="{FF2B5EF4-FFF2-40B4-BE49-F238E27FC236}">
                  <a16:creationId xmlns:a16="http://schemas.microsoft.com/office/drawing/2014/main" id="{38D23647-DD83-1040-AADD-10F7C11790E9}"/>
                </a:ext>
              </a:extLst>
            </p:cNvPr>
            <p:cNvSpPr/>
            <p:nvPr/>
          </p:nvSpPr>
          <p:spPr>
            <a:xfrm>
              <a:off x="405163" y="5587337"/>
              <a:ext cx="1851102" cy="1843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830EE9E9-D86A-5148-A536-370F3198DA72}"/>
              </a:ext>
            </a:extLst>
          </p:cNvPr>
          <p:cNvGrpSpPr/>
          <p:nvPr/>
        </p:nvGrpSpPr>
        <p:grpSpPr>
          <a:xfrm>
            <a:off x="6594437" y="1542057"/>
            <a:ext cx="5080890" cy="4501904"/>
            <a:chOff x="6594437" y="1542057"/>
            <a:chExt cx="5080890" cy="4501904"/>
          </a:xfrm>
        </p:grpSpPr>
        <p:pic>
          <p:nvPicPr>
            <p:cNvPr id="16" name="Picture 15">
              <a:extLst>
                <a:ext uri="{FF2B5EF4-FFF2-40B4-BE49-F238E27FC236}">
                  <a16:creationId xmlns:a16="http://schemas.microsoft.com/office/drawing/2014/main" id="{F09DB833-1DE1-F54D-8B05-E5592759FC1A}"/>
                </a:ext>
              </a:extLst>
            </p:cNvPr>
            <p:cNvPicPr>
              <a:picLocks noChangeAspect="1"/>
            </p:cNvPicPr>
            <p:nvPr/>
          </p:nvPicPr>
          <p:blipFill rotWithShape="1">
            <a:blip r:embed="rId6">
              <a:extLst>
                <a:ext uri="{28A0092B-C50C-407E-A947-70E740481C1C}">
                  <a14:useLocalDpi xmlns:a14="http://schemas.microsoft.com/office/drawing/2010/main" val="0"/>
                </a:ext>
              </a:extLst>
            </a:blip>
            <a:srcRect r="3127" b="1716"/>
            <a:stretch/>
          </p:blipFill>
          <p:spPr>
            <a:xfrm>
              <a:off x="6594438" y="1542057"/>
              <a:ext cx="5080889" cy="4501904"/>
            </a:xfrm>
            <a:prstGeom prst="rect">
              <a:avLst/>
            </a:prstGeom>
            <a:ln>
              <a:solidFill>
                <a:schemeClr val="tx1"/>
              </a:solidFill>
            </a:ln>
          </p:spPr>
        </p:pic>
        <p:sp>
          <p:nvSpPr>
            <p:cNvPr id="20" name="Rectangle 19">
              <a:extLst>
                <a:ext uri="{FF2B5EF4-FFF2-40B4-BE49-F238E27FC236}">
                  <a16:creationId xmlns:a16="http://schemas.microsoft.com/office/drawing/2014/main" id="{B02EBD83-DE6E-3647-93A1-C8BA9ECB0A74}"/>
                </a:ext>
              </a:extLst>
            </p:cNvPr>
            <p:cNvSpPr/>
            <p:nvPr/>
          </p:nvSpPr>
          <p:spPr>
            <a:xfrm>
              <a:off x="6594437" y="2942512"/>
              <a:ext cx="2939855" cy="1798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42770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24</a:t>
            </a:fld>
            <a:endParaRPr lang="en-US" dirty="0"/>
          </a:p>
        </p:txBody>
      </p:sp>
      <p:pic>
        <p:nvPicPr>
          <p:cNvPr id="6" name="Picture 5">
            <a:extLst>
              <a:ext uri="{FF2B5EF4-FFF2-40B4-BE49-F238E27FC236}">
                <a16:creationId xmlns:a16="http://schemas.microsoft.com/office/drawing/2014/main" id="{E02A97F8-5EEC-A448-8828-BFA5FAB8AA50}"/>
              </a:ext>
            </a:extLst>
          </p:cNvPr>
          <p:cNvPicPr>
            <a:picLocks noChangeAspect="1"/>
          </p:cNvPicPr>
          <p:nvPr/>
        </p:nvPicPr>
        <p:blipFill>
          <a:blip r:embed="rId4"/>
          <a:stretch>
            <a:fillRect/>
          </a:stretch>
        </p:blipFill>
        <p:spPr>
          <a:xfrm>
            <a:off x="738924" y="3723578"/>
            <a:ext cx="4737100" cy="2616200"/>
          </a:xfrm>
          <a:prstGeom prst="rect">
            <a:avLst/>
          </a:prstGeom>
          <a:ln>
            <a:solidFill>
              <a:schemeClr val="tx1"/>
            </a:solidFill>
          </a:ln>
        </p:spPr>
      </p:pic>
      <p:pic>
        <p:nvPicPr>
          <p:cNvPr id="7" name="Picture 6">
            <a:extLst>
              <a:ext uri="{FF2B5EF4-FFF2-40B4-BE49-F238E27FC236}">
                <a16:creationId xmlns:a16="http://schemas.microsoft.com/office/drawing/2014/main" id="{C230EE5F-74AB-2141-98BB-2EF0EC3D9A5A}"/>
              </a:ext>
            </a:extLst>
          </p:cNvPr>
          <p:cNvPicPr>
            <a:picLocks noChangeAspect="1"/>
          </p:cNvPicPr>
          <p:nvPr/>
        </p:nvPicPr>
        <p:blipFill>
          <a:blip r:embed="rId5"/>
          <a:stretch>
            <a:fillRect/>
          </a:stretch>
        </p:blipFill>
        <p:spPr>
          <a:xfrm>
            <a:off x="6905547" y="3723578"/>
            <a:ext cx="4737100" cy="2616200"/>
          </a:xfrm>
          <a:prstGeom prst="rect">
            <a:avLst/>
          </a:prstGeom>
          <a:ln>
            <a:solidFill>
              <a:schemeClr val="tx1"/>
            </a:solidFill>
          </a:ln>
        </p:spPr>
      </p:pic>
      <p:sp>
        <p:nvSpPr>
          <p:cNvPr id="10" name="TextBox 9">
            <a:extLst>
              <a:ext uri="{FF2B5EF4-FFF2-40B4-BE49-F238E27FC236}">
                <a16:creationId xmlns:a16="http://schemas.microsoft.com/office/drawing/2014/main" id="{D740C070-AC3A-694D-A077-19273DAB2438}"/>
              </a:ext>
            </a:extLst>
          </p:cNvPr>
          <p:cNvSpPr txBox="1"/>
          <p:nvPr/>
        </p:nvSpPr>
        <p:spPr>
          <a:xfrm>
            <a:off x="3027329" y="368016"/>
            <a:ext cx="8759510" cy="461665"/>
          </a:xfrm>
          <a:prstGeom prst="rect">
            <a:avLst/>
          </a:prstGeom>
          <a:noFill/>
        </p:spPr>
        <p:txBody>
          <a:bodyPr wrap="square" rtlCol="0">
            <a:spAutoFit/>
          </a:bodyPr>
          <a:lstStyle/>
          <a:p>
            <a:r>
              <a:rPr lang="en-US" sz="2400" b="1" dirty="0"/>
              <a:t>Accuracy &amp; Kappa for Models Using 80% of the WAPs</a:t>
            </a:r>
          </a:p>
        </p:txBody>
      </p:sp>
      <p:sp>
        <p:nvSpPr>
          <p:cNvPr id="11" name="TextBox 10">
            <a:extLst>
              <a:ext uri="{FF2B5EF4-FFF2-40B4-BE49-F238E27FC236}">
                <a16:creationId xmlns:a16="http://schemas.microsoft.com/office/drawing/2014/main" id="{A97F7D5A-6498-0846-B20B-0EA1BE6A87C0}"/>
              </a:ext>
            </a:extLst>
          </p:cNvPr>
          <p:cNvSpPr txBox="1"/>
          <p:nvPr/>
        </p:nvSpPr>
        <p:spPr>
          <a:xfrm>
            <a:off x="2479444" y="3332023"/>
            <a:ext cx="1256061" cy="369332"/>
          </a:xfrm>
          <a:prstGeom prst="rect">
            <a:avLst/>
          </a:prstGeom>
          <a:noFill/>
        </p:spPr>
        <p:txBody>
          <a:bodyPr wrap="square" rtlCol="0">
            <a:spAutoFit/>
          </a:bodyPr>
          <a:lstStyle/>
          <a:p>
            <a:pPr algn="ctr"/>
            <a:r>
              <a:rPr lang="en-US" dirty="0"/>
              <a:t>Dot Plot</a:t>
            </a:r>
          </a:p>
        </p:txBody>
      </p:sp>
      <p:sp>
        <p:nvSpPr>
          <p:cNvPr id="12" name="TextBox 11">
            <a:extLst>
              <a:ext uri="{FF2B5EF4-FFF2-40B4-BE49-F238E27FC236}">
                <a16:creationId xmlns:a16="http://schemas.microsoft.com/office/drawing/2014/main" id="{5FBABFF1-C1C7-FD4C-A5E9-B61C5451DB2D}"/>
              </a:ext>
            </a:extLst>
          </p:cNvPr>
          <p:cNvSpPr txBox="1"/>
          <p:nvPr/>
        </p:nvSpPr>
        <p:spPr>
          <a:xfrm>
            <a:off x="8744356" y="3332023"/>
            <a:ext cx="1059483" cy="369332"/>
          </a:xfrm>
          <a:prstGeom prst="rect">
            <a:avLst/>
          </a:prstGeom>
          <a:noFill/>
        </p:spPr>
        <p:txBody>
          <a:bodyPr wrap="square" rtlCol="0">
            <a:spAutoFit/>
          </a:bodyPr>
          <a:lstStyle/>
          <a:p>
            <a:pPr algn="ctr"/>
            <a:r>
              <a:rPr lang="en-US" dirty="0"/>
              <a:t>Box Plot</a:t>
            </a:r>
          </a:p>
        </p:txBody>
      </p:sp>
      <p:sp>
        <p:nvSpPr>
          <p:cNvPr id="13" name="TextBox 12">
            <a:extLst>
              <a:ext uri="{FF2B5EF4-FFF2-40B4-BE49-F238E27FC236}">
                <a16:creationId xmlns:a16="http://schemas.microsoft.com/office/drawing/2014/main" id="{03B94CB7-796F-4E4B-B082-98EB3C8DA72C}"/>
              </a:ext>
            </a:extLst>
          </p:cNvPr>
          <p:cNvSpPr txBox="1"/>
          <p:nvPr/>
        </p:nvSpPr>
        <p:spPr>
          <a:xfrm>
            <a:off x="2002575" y="1711520"/>
            <a:ext cx="8186853" cy="369332"/>
          </a:xfrm>
          <a:prstGeom prst="rect">
            <a:avLst/>
          </a:prstGeom>
          <a:noFill/>
        </p:spPr>
        <p:txBody>
          <a:bodyPr wrap="square" rtlCol="0">
            <a:spAutoFit/>
          </a:bodyPr>
          <a:lstStyle/>
          <a:p>
            <a:pPr algn="ctr"/>
            <a:r>
              <a:rPr lang="en-US" dirty="0"/>
              <a:t>Both plots show the </a:t>
            </a:r>
            <a:r>
              <a:rPr lang="en-US" dirty="0">
                <a:solidFill>
                  <a:srgbClr val="FF0000"/>
                </a:solidFill>
              </a:rPr>
              <a:t>random forest model </a:t>
            </a:r>
            <a:r>
              <a:rPr lang="en-US" dirty="0"/>
              <a:t>with a greater accuracy and higher kappa</a:t>
            </a:r>
          </a:p>
        </p:txBody>
      </p:sp>
      <p:sp>
        <p:nvSpPr>
          <p:cNvPr id="16" name="Oval 15">
            <a:extLst>
              <a:ext uri="{FF2B5EF4-FFF2-40B4-BE49-F238E27FC236}">
                <a16:creationId xmlns:a16="http://schemas.microsoft.com/office/drawing/2014/main" id="{E65D3567-4965-794F-AB74-97824FA78D36}"/>
              </a:ext>
            </a:extLst>
          </p:cNvPr>
          <p:cNvSpPr/>
          <p:nvPr/>
        </p:nvSpPr>
        <p:spPr>
          <a:xfrm>
            <a:off x="6915745" y="4215162"/>
            <a:ext cx="4893387" cy="6686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noFill/>
            </a:endParaRPr>
          </a:p>
        </p:txBody>
      </p:sp>
      <p:sp>
        <p:nvSpPr>
          <p:cNvPr id="17" name="Oval 16">
            <a:extLst>
              <a:ext uri="{FF2B5EF4-FFF2-40B4-BE49-F238E27FC236}">
                <a16:creationId xmlns:a16="http://schemas.microsoft.com/office/drawing/2014/main" id="{70240BC2-D9A3-4942-B512-DE815F7FBECF}"/>
              </a:ext>
            </a:extLst>
          </p:cNvPr>
          <p:cNvSpPr/>
          <p:nvPr/>
        </p:nvSpPr>
        <p:spPr>
          <a:xfrm>
            <a:off x="790187" y="4256615"/>
            <a:ext cx="4737099" cy="53172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noFill/>
            </a:endParaRPr>
          </a:p>
        </p:txBody>
      </p:sp>
      <p:cxnSp>
        <p:nvCxnSpPr>
          <p:cNvPr id="18" name="Straight Arrow Connector 17">
            <a:extLst>
              <a:ext uri="{FF2B5EF4-FFF2-40B4-BE49-F238E27FC236}">
                <a16:creationId xmlns:a16="http://schemas.microsoft.com/office/drawing/2014/main" id="{4CE19FED-E6D0-884F-AE16-AB139DDC8963}"/>
              </a:ext>
            </a:extLst>
          </p:cNvPr>
          <p:cNvCxnSpPr>
            <a:cxnSpLocks/>
          </p:cNvCxnSpPr>
          <p:nvPr/>
        </p:nvCxnSpPr>
        <p:spPr>
          <a:xfrm flipH="1">
            <a:off x="3288162" y="2095146"/>
            <a:ext cx="1723865" cy="20785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23D9B95-F7AB-724F-A0D9-1309793A0723}"/>
              </a:ext>
            </a:extLst>
          </p:cNvPr>
          <p:cNvCxnSpPr>
            <a:cxnSpLocks/>
          </p:cNvCxnSpPr>
          <p:nvPr/>
        </p:nvCxnSpPr>
        <p:spPr>
          <a:xfrm>
            <a:off x="7243575" y="2095146"/>
            <a:ext cx="1723865" cy="20785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9505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25</a:t>
            </a:fld>
            <a:endParaRPr lang="en-US" dirty="0"/>
          </a:p>
        </p:txBody>
      </p:sp>
      <p:sp>
        <p:nvSpPr>
          <p:cNvPr id="6" name="TextBox 5">
            <a:extLst>
              <a:ext uri="{FF2B5EF4-FFF2-40B4-BE49-F238E27FC236}">
                <a16:creationId xmlns:a16="http://schemas.microsoft.com/office/drawing/2014/main" id="{8905C50A-0C5F-A74F-9DF1-913361261BF1}"/>
              </a:ext>
            </a:extLst>
          </p:cNvPr>
          <p:cNvSpPr txBox="1"/>
          <p:nvPr/>
        </p:nvSpPr>
        <p:spPr>
          <a:xfrm>
            <a:off x="3027329" y="368016"/>
            <a:ext cx="8759510" cy="461665"/>
          </a:xfrm>
          <a:prstGeom prst="rect">
            <a:avLst/>
          </a:prstGeom>
          <a:noFill/>
        </p:spPr>
        <p:txBody>
          <a:bodyPr wrap="square" rtlCol="0">
            <a:spAutoFit/>
          </a:bodyPr>
          <a:lstStyle/>
          <a:p>
            <a:r>
              <a:rPr lang="en-US" sz="2400" b="1" dirty="0"/>
              <a:t>Summary Metrics for Models Using 90% of the WAPs</a:t>
            </a:r>
          </a:p>
        </p:txBody>
      </p:sp>
      <p:sp>
        <p:nvSpPr>
          <p:cNvPr id="7" name="TextBox 6">
            <a:extLst>
              <a:ext uri="{FF2B5EF4-FFF2-40B4-BE49-F238E27FC236}">
                <a16:creationId xmlns:a16="http://schemas.microsoft.com/office/drawing/2014/main" id="{AB8A7B23-48A7-024F-A774-802B70F4A129}"/>
              </a:ext>
            </a:extLst>
          </p:cNvPr>
          <p:cNvSpPr txBox="1"/>
          <p:nvPr/>
        </p:nvSpPr>
        <p:spPr>
          <a:xfrm>
            <a:off x="1190987" y="934755"/>
            <a:ext cx="3714189" cy="369332"/>
          </a:xfrm>
          <a:prstGeom prst="rect">
            <a:avLst/>
          </a:prstGeom>
          <a:noFill/>
        </p:spPr>
        <p:txBody>
          <a:bodyPr wrap="square" rtlCol="0">
            <a:spAutoFit/>
          </a:bodyPr>
          <a:lstStyle/>
          <a:p>
            <a:pPr algn="ctr"/>
            <a:r>
              <a:rPr lang="en-US" dirty="0"/>
              <a:t>Random Forest Algorithm – rfFit_90</a:t>
            </a:r>
          </a:p>
        </p:txBody>
      </p:sp>
      <p:sp>
        <p:nvSpPr>
          <p:cNvPr id="10" name="TextBox 9">
            <a:extLst>
              <a:ext uri="{FF2B5EF4-FFF2-40B4-BE49-F238E27FC236}">
                <a16:creationId xmlns:a16="http://schemas.microsoft.com/office/drawing/2014/main" id="{B41972FE-6852-9445-B009-9F1537BE9975}"/>
              </a:ext>
            </a:extLst>
          </p:cNvPr>
          <p:cNvSpPr txBox="1"/>
          <p:nvPr/>
        </p:nvSpPr>
        <p:spPr>
          <a:xfrm>
            <a:off x="8012825" y="1360861"/>
            <a:ext cx="2621370" cy="369332"/>
          </a:xfrm>
          <a:prstGeom prst="rect">
            <a:avLst/>
          </a:prstGeom>
          <a:noFill/>
        </p:spPr>
        <p:txBody>
          <a:bodyPr wrap="square" rtlCol="0">
            <a:spAutoFit/>
          </a:bodyPr>
          <a:lstStyle/>
          <a:p>
            <a:pPr algn="ctr"/>
            <a:r>
              <a:rPr lang="en-US" dirty="0"/>
              <a:t>C5.0 Algorithm – C5Fit_90 </a:t>
            </a:r>
          </a:p>
        </p:txBody>
      </p:sp>
      <p:sp>
        <p:nvSpPr>
          <p:cNvPr id="11" name="TextBox 10">
            <a:extLst>
              <a:ext uri="{FF2B5EF4-FFF2-40B4-BE49-F238E27FC236}">
                <a16:creationId xmlns:a16="http://schemas.microsoft.com/office/drawing/2014/main" id="{BE066154-62C9-BC4A-9588-AC4E40877EE2}"/>
              </a:ext>
            </a:extLst>
          </p:cNvPr>
          <p:cNvSpPr txBox="1"/>
          <p:nvPr/>
        </p:nvSpPr>
        <p:spPr>
          <a:xfrm>
            <a:off x="1004371" y="3830833"/>
            <a:ext cx="4455973" cy="369332"/>
          </a:xfrm>
          <a:prstGeom prst="rect">
            <a:avLst/>
          </a:prstGeom>
          <a:noFill/>
        </p:spPr>
        <p:txBody>
          <a:bodyPr wrap="square" rtlCol="0">
            <a:spAutoFit/>
          </a:bodyPr>
          <a:lstStyle/>
          <a:p>
            <a:pPr algn="ctr"/>
            <a:r>
              <a:rPr lang="en-US" dirty="0"/>
              <a:t>k-Nearest Neighbors Algorithm – knnFit_90 </a:t>
            </a:r>
          </a:p>
        </p:txBody>
      </p:sp>
      <p:pic>
        <p:nvPicPr>
          <p:cNvPr id="16" name="Picture 15">
            <a:extLst>
              <a:ext uri="{FF2B5EF4-FFF2-40B4-BE49-F238E27FC236}">
                <a16:creationId xmlns:a16="http://schemas.microsoft.com/office/drawing/2014/main" id="{B8DB88F7-D3F0-9247-BF8E-E72C33EF526A}"/>
              </a:ext>
            </a:extLst>
          </p:cNvPr>
          <p:cNvPicPr>
            <a:picLocks noChangeAspect="1"/>
          </p:cNvPicPr>
          <p:nvPr/>
        </p:nvPicPr>
        <p:blipFill rotWithShape="1">
          <a:blip r:embed="rId4">
            <a:extLst>
              <a:ext uri="{28A0092B-C50C-407E-A947-70E740481C1C}">
                <a14:useLocalDpi xmlns:a14="http://schemas.microsoft.com/office/drawing/2010/main" val="0"/>
              </a:ext>
            </a:extLst>
          </a:blip>
          <a:srcRect t="4530" r="4022"/>
          <a:stretch/>
        </p:blipFill>
        <p:spPr>
          <a:xfrm>
            <a:off x="918617" y="1329476"/>
            <a:ext cx="4382382" cy="2023064"/>
          </a:xfrm>
          <a:prstGeom prst="rect">
            <a:avLst/>
          </a:prstGeom>
          <a:ln>
            <a:solidFill>
              <a:schemeClr val="tx1"/>
            </a:solidFill>
          </a:ln>
        </p:spPr>
      </p:pic>
      <p:sp>
        <p:nvSpPr>
          <p:cNvPr id="12" name="Rectangle 11">
            <a:extLst>
              <a:ext uri="{FF2B5EF4-FFF2-40B4-BE49-F238E27FC236}">
                <a16:creationId xmlns:a16="http://schemas.microsoft.com/office/drawing/2014/main" id="{7096CCA8-D5A5-6140-AC51-A2950C7F71ED}"/>
              </a:ext>
            </a:extLst>
          </p:cNvPr>
          <p:cNvSpPr/>
          <p:nvPr/>
        </p:nvSpPr>
        <p:spPr>
          <a:xfrm>
            <a:off x="1079475" y="2729498"/>
            <a:ext cx="1851102" cy="1843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36D6F5E3-68F1-DD4E-847C-FA1DFC0DAEE3}"/>
              </a:ext>
            </a:extLst>
          </p:cNvPr>
          <p:cNvGrpSpPr/>
          <p:nvPr/>
        </p:nvGrpSpPr>
        <p:grpSpPr>
          <a:xfrm>
            <a:off x="6860180" y="1767305"/>
            <a:ext cx="4926660" cy="4350081"/>
            <a:chOff x="6860180" y="1767305"/>
            <a:chExt cx="4926660" cy="4350081"/>
          </a:xfrm>
        </p:grpSpPr>
        <p:pic>
          <p:nvPicPr>
            <p:cNvPr id="18" name="Picture 17">
              <a:extLst>
                <a:ext uri="{FF2B5EF4-FFF2-40B4-BE49-F238E27FC236}">
                  <a16:creationId xmlns:a16="http://schemas.microsoft.com/office/drawing/2014/main" id="{B2C0D8EA-EDEC-2B47-9803-ABD586C47190}"/>
                </a:ext>
              </a:extLst>
            </p:cNvPr>
            <p:cNvPicPr>
              <a:picLocks noChangeAspect="1"/>
            </p:cNvPicPr>
            <p:nvPr/>
          </p:nvPicPr>
          <p:blipFill rotWithShape="1">
            <a:blip r:embed="rId5"/>
            <a:srcRect r="2439"/>
            <a:stretch/>
          </p:blipFill>
          <p:spPr>
            <a:xfrm>
              <a:off x="6860180" y="1767305"/>
              <a:ext cx="4926660" cy="4350081"/>
            </a:xfrm>
            <a:prstGeom prst="rect">
              <a:avLst/>
            </a:prstGeom>
            <a:ln>
              <a:solidFill>
                <a:schemeClr val="tx1"/>
              </a:solidFill>
            </a:ln>
          </p:spPr>
        </p:pic>
        <p:sp>
          <p:nvSpPr>
            <p:cNvPr id="19" name="Rectangle 18">
              <a:extLst>
                <a:ext uri="{FF2B5EF4-FFF2-40B4-BE49-F238E27FC236}">
                  <a16:creationId xmlns:a16="http://schemas.microsoft.com/office/drawing/2014/main" id="{DA502C89-25A7-B544-A80B-A46AA73F3470}"/>
                </a:ext>
              </a:extLst>
            </p:cNvPr>
            <p:cNvSpPr/>
            <p:nvPr/>
          </p:nvSpPr>
          <p:spPr>
            <a:xfrm>
              <a:off x="6993994" y="3061726"/>
              <a:ext cx="2722340" cy="1973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 name="Picture 19">
            <a:extLst>
              <a:ext uri="{FF2B5EF4-FFF2-40B4-BE49-F238E27FC236}">
                <a16:creationId xmlns:a16="http://schemas.microsoft.com/office/drawing/2014/main" id="{B56A1B5E-6731-9040-9990-AE308896869C}"/>
              </a:ext>
            </a:extLst>
          </p:cNvPr>
          <p:cNvPicPr>
            <a:picLocks noChangeAspect="1"/>
          </p:cNvPicPr>
          <p:nvPr/>
        </p:nvPicPr>
        <p:blipFill rotWithShape="1">
          <a:blip r:embed="rId6">
            <a:extLst>
              <a:ext uri="{28A0092B-C50C-407E-A947-70E740481C1C}">
                <a14:useLocalDpi xmlns:a14="http://schemas.microsoft.com/office/drawing/2010/main" val="0"/>
              </a:ext>
            </a:extLst>
          </a:blip>
          <a:srcRect r="784"/>
          <a:stretch/>
        </p:blipFill>
        <p:spPr>
          <a:xfrm>
            <a:off x="368714" y="4247104"/>
            <a:ext cx="5727286" cy="2406712"/>
          </a:xfrm>
          <a:prstGeom prst="rect">
            <a:avLst/>
          </a:prstGeom>
          <a:ln>
            <a:solidFill>
              <a:schemeClr val="tx1"/>
            </a:solidFill>
          </a:ln>
        </p:spPr>
      </p:pic>
      <p:sp>
        <p:nvSpPr>
          <p:cNvPr id="21" name="Rectangle 20">
            <a:extLst>
              <a:ext uri="{FF2B5EF4-FFF2-40B4-BE49-F238E27FC236}">
                <a16:creationId xmlns:a16="http://schemas.microsoft.com/office/drawing/2014/main" id="{ADF384BE-E170-8F46-A507-545F5CF43561}"/>
              </a:ext>
            </a:extLst>
          </p:cNvPr>
          <p:cNvSpPr/>
          <p:nvPr/>
        </p:nvSpPr>
        <p:spPr>
          <a:xfrm>
            <a:off x="507045" y="5478164"/>
            <a:ext cx="1851102" cy="1843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3771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26</a:t>
            </a:fld>
            <a:endParaRPr lang="en-US" dirty="0"/>
          </a:p>
        </p:txBody>
      </p:sp>
      <p:sp>
        <p:nvSpPr>
          <p:cNvPr id="7" name="TextBox 6">
            <a:extLst>
              <a:ext uri="{FF2B5EF4-FFF2-40B4-BE49-F238E27FC236}">
                <a16:creationId xmlns:a16="http://schemas.microsoft.com/office/drawing/2014/main" id="{C3437D78-4E3A-544A-B73B-4E17BCD1E80F}"/>
              </a:ext>
            </a:extLst>
          </p:cNvPr>
          <p:cNvSpPr txBox="1"/>
          <p:nvPr/>
        </p:nvSpPr>
        <p:spPr>
          <a:xfrm>
            <a:off x="3027329" y="368016"/>
            <a:ext cx="8759510" cy="461665"/>
          </a:xfrm>
          <a:prstGeom prst="rect">
            <a:avLst/>
          </a:prstGeom>
          <a:noFill/>
        </p:spPr>
        <p:txBody>
          <a:bodyPr wrap="square" rtlCol="0">
            <a:spAutoFit/>
          </a:bodyPr>
          <a:lstStyle/>
          <a:p>
            <a:r>
              <a:rPr lang="en-US" sz="2400" b="1" dirty="0"/>
              <a:t>Accuracy &amp; Kappa for Models Using 90% of the WAPs</a:t>
            </a:r>
          </a:p>
        </p:txBody>
      </p:sp>
      <p:pic>
        <p:nvPicPr>
          <p:cNvPr id="10" name="Picture 9">
            <a:extLst>
              <a:ext uri="{FF2B5EF4-FFF2-40B4-BE49-F238E27FC236}">
                <a16:creationId xmlns:a16="http://schemas.microsoft.com/office/drawing/2014/main" id="{81492635-BA3E-C649-99C4-968324CBD1E5}"/>
              </a:ext>
            </a:extLst>
          </p:cNvPr>
          <p:cNvPicPr>
            <a:picLocks noChangeAspect="1"/>
          </p:cNvPicPr>
          <p:nvPr/>
        </p:nvPicPr>
        <p:blipFill>
          <a:blip r:embed="rId4"/>
          <a:stretch>
            <a:fillRect/>
          </a:stretch>
        </p:blipFill>
        <p:spPr>
          <a:xfrm>
            <a:off x="6878485" y="3751456"/>
            <a:ext cx="4737100" cy="2616200"/>
          </a:xfrm>
          <a:prstGeom prst="rect">
            <a:avLst/>
          </a:prstGeom>
          <a:ln>
            <a:solidFill>
              <a:schemeClr val="tx1"/>
            </a:solidFill>
          </a:ln>
        </p:spPr>
      </p:pic>
      <p:pic>
        <p:nvPicPr>
          <p:cNvPr id="11" name="Picture 10">
            <a:extLst>
              <a:ext uri="{FF2B5EF4-FFF2-40B4-BE49-F238E27FC236}">
                <a16:creationId xmlns:a16="http://schemas.microsoft.com/office/drawing/2014/main" id="{7F4162BE-CE48-334F-92FF-0B1E8498D563}"/>
              </a:ext>
            </a:extLst>
          </p:cNvPr>
          <p:cNvPicPr>
            <a:picLocks noChangeAspect="1"/>
          </p:cNvPicPr>
          <p:nvPr/>
        </p:nvPicPr>
        <p:blipFill>
          <a:blip r:embed="rId5"/>
          <a:stretch>
            <a:fillRect/>
          </a:stretch>
        </p:blipFill>
        <p:spPr>
          <a:xfrm>
            <a:off x="867980" y="3751456"/>
            <a:ext cx="4737101" cy="2616201"/>
          </a:xfrm>
          <a:prstGeom prst="rect">
            <a:avLst/>
          </a:prstGeom>
          <a:ln>
            <a:solidFill>
              <a:schemeClr val="tx1"/>
            </a:solidFill>
          </a:ln>
        </p:spPr>
      </p:pic>
      <p:sp>
        <p:nvSpPr>
          <p:cNvPr id="13" name="TextBox 12">
            <a:extLst>
              <a:ext uri="{FF2B5EF4-FFF2-40B4-BE49-F238E27FC236}">
                <a16:creationId xmlns:a16="http://schemas.microsoft.com/office/drawing/2014/main" id="{FFF055F8-8A28-1F4B-8D3A-166505AACDC3}"/>
              </a:ext>
            </a:extLst>
          </p:cNvPr>
          <p:cNvSpPr txBox="1"/>
          <p:nvPr/>
        </p:nvSpPr>
        <p:spPr>
          <a:xfrm>
            <a:off x="2608500" y="3354325"/>
            <a:ext cx="1256061" cy="369332"/>
          </a:xfrm>
          <a:prstGeom prst="rect">
            <a:avLst/>
          </a:prstGeom>
          <a:noFill/>
        </p:spPr>
        <p:txBody>
          <a:bodyPr wrap="square" rtlCol="0">
            <a:spAutoFit/>
          </a:bodyPr>
          <a:lstStyle/>
          <a:p>
            <a:pPr algn="ctr"/>
            <a:r>
              <a:rPr lang="en-US" dirty="0"/>
              <a:t>Dot Plot</a:t>
            </a:r>
          </a:p>
        </p:txBody>
      </p:sp>
      <p:sp>
        <p:nvSpPr>
          <p:cNvPr id="15" name="TextBox 14">
            <a:extLst>
              <a:ext uri="{FF2B5EF4-FFF2-40B4-BE49-F238E27FC236}">
                <a16:creationId xmlns:a16="http://schemas.microsoft.com/office/drawing/2014/main" id="{BC167F25-E90A-AC45-BC9D-2746AEB511F6}"/>
              </a:ext>
            </a:extLst>
          </p:cNvPr>
          <p:cNvSpPr txBox="1"/>
          <p:nvPr/>
        </p:nvSpPr>
        <p:spPr>
          <a:xfrm>
            <a:off x="8717294" y="3354325"/>
            <a:ext cx="1059483" cy="369332"/>
          </a:xfrm>
          <a:prstGeom prst="rect">
            <a:avLst/>
          </a:prstGeom>
          <a:noFill/>
        </p:spPr>
        <p:txBody>
          <a:bodyPr wrap="square" rtlCol="0">
            <a:spAutoFit/>
          </a:bodyPr>
          <a:lstStyle/>
          <a:p>
            <a:pPr algn="ctr"/>
            <a:r>
              <a:rPr lang="en-US" dirty="0"/>
              <a:t>Box Plot</a:t>
            </a:r>
          </a:p>
        </p:txBody>
      </p:sp>
      <p:sp>
        <p:nvSpPr>
          <p:cNvPr id="16" name="TextBox 15">
            <a:extLst>
              <a:ext uri="{FF2B5EF4-FFF2-40B4-BE49-F238E27FC236}">
                <a16:creationId xmlns:a16="http://schemas.microsoft.com/office/drawing/2014/main" id="{A418BEB7-FA65-854B-8523-CCBFDDB9AB5B}"/>
              </a:ext>
            </a:extLst>
          </p:cNvPr>
          <p:cNvSpPr txBox="1"/>
          <p:nvPr/>
        </p:nvSpPr>
        <p:spPr>
          <a:xfrm>
            <a:off x="2480922" y="1722671"/>
            <a:ext cx="7162099" cy="369332"/>
          </a:xfrm>
          <a:prstGeom prst="rect">
            <a:avLst/>
          </a:prstGeom>
          <a:noFill/>
        </p:spPr>
        <p:txBody>
          <a:bodyPr wrap="square" rtlCol="0">
            <a:spAutoFit/>
          </a:bodyPr>
          <a:lstStyle/>
          <a:p>
            <a:pPr algn="ctr"/>
            <a:r>
              <a:rPr lang="en-US" dirty="0"/>
              <a:t>Both plots show the </a:t>
            </a:r>
            <a:r>
              <a:rPr lang="en-US" dirty="0">
                <a:solidFill>
                  <a:srgbClr val="FF0000"/>
                </a:solidFill>
              </a:rPr>
              <a:t>C5.0 model </a:t>
            </a:r>
            <a:r>
              <a:rPr lang="en-US" dirty="0"/>
              <a:t>with a greater accuracy and higher kappa</a:t>
            </a:r>
          </a:p>
        </p:txBody>
      </p:sp>
      <p:sp>
        <p:nvSpPr>
          <p:cNvPr id="17" name="Oval 16">
            <a:extLst>
              <a:ext uri="{FF2B5EF4-FFF2-40B4-BE49-F238E27FC236}">
                <a16:creationId xmlns:a16="http://schemas.microsoft.com/office/drawing/2014/main" id="{B51BAE52-D5A8-2A47-9D08-664CF634B4CD}"/>
              </a:ext>
            </a:extLst>
          </p:cNvPr>
          <p:cNvSpPr/>
          <p:nvPr/>
        </p:nvSpPr>
        <p:spPr>
          <a:xfrm>
            <a:off x="6915745" y="4215162"/>
            <a:ext cx="4893387" cy="6686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noFill/>
            </a:endParaRPr>
          </a:p>
        </p:txBody>
      </p:sp>
      <p:sp>
        <p:nvSpPr>
          <p:cNvPr id="18" name="Oval 17">
            <a:extLst>
              <a:ext uri="{FF2B5EF4-FFF2-40B4-BE49-F238E27FC236}">
                <a16:creationId xmlns:a16="http://schemas.microsoft.com/office/drawing/2014/main" id="{C63DB733-42F9-F648-A6DD-854D7D47F839}"/>
              </a:ext>
            </a:extLst>
          </p:cNvPr>
          <p:cNvSpPr/>
          <p:nvPr/>
        </p:nvSpPr>
        <p:spPr>
          <a:xfrm>
            <a:off x="790187" y="4256615"/>
            <a:ext cx="4737099" cy="53172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noFill/>
            </a:endParaRPr>
          </a:p>
        </p:txBody>
      </p:sp>
      <p:cxnSp>
        <p:nvCxnSpPr>
          <p:cNvPr id="19" name="Straight Arrow Connector 18">
            <a:extLst>
              <a:ext uri="{FF2B5EF4-FFF2-40B4-BE49-F238E27FC236}">
                <a16:creationId xmlns:a16="http://schemas.microsoft.com/office/drawing/2014/main" id="{D8D0485D-95F3-0D4C-B864-E2638A2BA298}"/>
              </a:ext>
            </a:extLst>
          </p:cNvPr>
          <p:cNvCxnSpPr>
            <a:cxnSpLocks/>
          </p:cNvCxnSpPr>
          <p:nvPr/>
        </p:nvCxnSpPr>
        <p:spPr>
          <a:xfrm flipH="1">
            <a:off x="3288162" y="2095146"/>
            <a:ext cx="1723865" cy="20785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BB68FB1-182F-F045-9604-D15EC490C356}"/>
              </a:ext>
            </a:extLst>
          </p:cNvPr>
          <p:cNvCxnSpPr>
            <a:cxnSpLocks/>
          </p:cNvCxnSpPr>
          <p:nvPr/>
        </p:nvCxnSpPr>
        <p:spPr>
          <a:xfrm>
            <a:off x="7243575" y="2095146"/>
            <a:ext cx="1723865" cy="20785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4775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27</a:t>
            </a:fld>
            <a:endParaRPr lang="en-US" dirty="0"/>
          </a:p>
        </p:txBody>
      </p:sp>
      <p:sp>
        <p:nvSpPr>
          <p:cNvPr id="6" name="TextBox 5">
            <a:extLst>
              <a:ext uri="{FF2B5EF4-FFF2-40B4-BE49-F238E27FC236}">
                <a16:creationId xmlns:a16="http://schemas.microsoft.com/office/drawing/2014/main" id="{8905C50A-0C5F-A74F-9DF1-913361261BF1}"/>
              </a:ext>
            </a:extLst>
          </p:cNvPr>
          <p:cNvSpPr txBox="1"/>
          <p:nvPr/>
        </p:nvSpPr>
        <p:spPr>
          <a:xfrm>
            <a:off x="3027329" y="368016"/>
            <a:ext cx="8759510" cy="461665"/>
          </a:xfrm>
          <a:prstGeom prst="rect">
            <a:avLst/>
          </a:prstGeom>
          <a:noFill/>
        </p:spPr>
        <p:txBody>
          <a:bodyPr wrap="square" rtlCol="0">
            <a:spAutoFit/>
          </a:bodyPr>
          <a:lstStyle/>
          <a:p>
            <a:r>
              <a:rPr lang="en-US" sz="2400" b="1" dirty="0"/>
              <a:t>Summary Metrics for Models Using 100% of the WAPs</a:t>
            </a:r>
          </a:p>
        </p:txBody>
      </p:sp>
      <p:sp>
        <p:nvSpPr>
          <p:cNvPr id="7" name="TextBox 6">
            <a:extLst>
              <a:ext uri="{FF2B5EF4-FFF2-40B4-BE49-F238E27FC236}">
                <a16:creationId xmlns:a16="http://schemas.microsoft.com/office/drawing/2014/main" id="{47037F09-C6B8-684E-A1F2-2F3E6ABCA05A}"/>
              </a:ext>
            </a:extLst>
          </p:cNvPr>
          <p:cNvSpPr txBox="1"/>
          <p:nvPr/>
        </p:nvSpPr>
        <p:spPr>
          <a:xfrm>
            <a:off x="1190987" y="1090870"/>
            <a:ext cx="3714189" cy="369332"/>
          </a:xfrm>
          <a:prstGeom prst="rect">
            <a:avLst/>
          </a:prstGeom>
          <a:noFill/>
        </p:spPr>
        <p:txBody>
          <a:bodyPr wrap="square" rtlCol="0">
            <a:spAutoFit/>
          </a:bodyPr>
          <a:lstStyle/>
          <a:p>
            <a:pPr algn="ctr"/>
            <a:r>
              <a:rPr lang="en-US" dirty="0"/>
              <a:t>Random Forest Algorithm – rfFit1</a:t>
            </a:r>
          </a:p>
        </p:txBody>
      </p:sp>
      <p:sp>
        <p:nvSpPr>
          <p:cNvPr id="10" name="TextBox 9">
            <a:extLst>
              <a:ext uri="{FF2B5EF4-FFF2-40B4-BE49-F238E27FC236}">
                <a16:creationId xmlns:a16="http://schemas.microsoft.com/office/drawing/2014/main" id="{2A4A7BE6-88C3-ED4E-9A53-0505209914A4}"/>
              </a:ext>
            </a:extLst>
          </p:cNvPr>
          <p:cNvSpPr txBox="1"/>
          <p:nvPr/>
        </p:nvSpPr>
        <p:spPr>
          <a:xfrm>
            <a:off x="7948563" y="1327406"/>
            <a:ext cx="2621370" cy="369332"/>
          </a:xfrm>
          <a:prstGeom prst="rect">
            <a:avLst/>
          </a:prstGeom>
          <a:noFill/>
        </p:spPr>
        <p:txBody>
          <a:bodyPr wrap="square" rtlCol="0">
            <a:spAutoFit/>
          </a:bodyPr>
          <a:lstStyle/>
          <a:p>
            <a:pPr algn="ctr"/>
            <a:r>
              <a:rPr lang="en-US" dirty="0"/>
              <a:t>C5.0 Algorithm – C5Fit1 </a:t>
            </a:r>
          </a:p>
        </p:txBody>
      </p:sp>
      <p:sp>
        <p:nvSpPr>
          <p:cNvPr id="11" name="TextBox 10">
            <a:extLst>
              <a:ext uri="{FF2B5EF4-FFF2-40B4-BE49-F238E27FC236}">
                <a16:creationId xmlns:a16="http://schemas.microsoft.com/office/drawing/2014/main" id="{CA22BFE5-EE80-454B-996D-E885F6B25A18}"/>
              </a:ext>
            </a:extLst>
          </p:cNvPr>
          <p:cNvSpPr txBox="1"/>
          <p:nvPr/>
        </p:nvSpPr>
        <p:spPr>
          <a:xfrm>
            <a:off x="1004370" y="3841984"/>
            <a:ext cx="4455973" cy="369332"/>
          </a:xfrm>
          <a:prstGeom prst="rect">
            <a:avLst/>
          </a:prstGeom>
          <a:noFill/>
        </p:spPr>
        <p:txBody>
          <a:bodyPr wrap="square" rtlCol="0">
            <a:spAutoFit/>
          </a:bodyPr>
          <a:lstStyle/>
          <a:p>
            <a:pPr algn="ctr"/>
            <a:r>
              <a:rPr lang="en-US" dirty="0"/>
              <a:t>k-Nearest Neighbors Algorithm – knnFit1 </a:t>
            </a:r>
          </a:p>
        </p:txBody>
      </p:sp>
      <p:pic>
        <p:nvPicPr>
          <p:cNvPr id="3" name="Picture 2">
            <a:extLst>
              <a:ext uri="{FF2B5EF4-FFF2-40B4-BE49-F238E27FC236}">
                <a16:creationId xmlns:a16="http://schemas.microsoft.com/office/drawing/2014/main" id="{C770B2C4-9CD1-2F40-AEAD-4A3E90AB68D5}"/>
              </a:ext>
            </a:extLst>
          </p:cNvPr>
          <p:cNvPicPr>
            <a:picLocks noChangeAspect="1"/>
          </p:cNvPicPr>
          <p:nvPr/>
        </p:nvPicPr>
        <p:blipFill>
          <a:blip r:embed="rId4"/>
          <a:stretch>
            <a:fillRect/>
          </a:stretch>
        </p:blipFill>
        <p:spPr>
          <a:xfrm>
            <a:off x="820095" y="1473400"/>
            <a:ext cx="4502062" cy="2119615"/>
          </a:xfrm>
          <a:prstGeom prst="rect">
            <a:avLst/>
          </a:prstGeom>
          <a:ln>
            <a:solidFill>
              <a:schemeClr val="tx1"/>
            </a:solidFill>
          </a:ln>
        </p:spPr>
      </p:pic>
      <p:sp>
        <p:nvSpPr>
          <p:cNvPr id="12" name="Rectangle 11">
            <a:extLst>
              <a:ext uri="{FF2B5EF4-FFF2-40B4-BE49-F238E27FC236}">
                <a16:creationId xmlns:a16="http://schemas.microsoft.com/office/drawing/2014/main" id="{DE4FF095-D0B5-E649-B221-BD09CE18EF3A}"/>
              </a:ext>
            </a:extLst>
          </p:cNvPr>
          <p:cNvSpPr/>
          <p:nvPr/>
        </p:nvSpPr>
        <p:spPr>
          <a:xfrm>
            <a:off x="968491" y="2957707"/>
            <a:ext cx="1851102" cy="1843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1DAC2356-4929-3948-BA8C-0FADF70DF417}"/>
              </a:ext>
            </a:extLst>
          </p:cNvPr>
          <p:cNvGrpSpPr/>
          <p:nvPr/>
        </p:nvGrpSpPr>
        <p:grpSpPr>
          <a:xfrm>
            <a:off x="6731658" y="1730193"/>
            <a:ext cx="5055181" cy="4369302"/>
            <a:chOff x="6731658" y="1730193"/>
            <a:chExt cx="5055181" cy="4369302"/>
          </a:xfrm>
        </p:grpSpPr>
        <p:pic>
          <p:nvPicPr>
            <p:cNvPr id="15" name="Picture 14">
              <a:extLst>
                <a:ext uri="{FF2B5EF4-FFF2-40B4-BE49-F238E27FC236}">
                  <a16:creationId xmlns:a16="http://schemas.microsoft.com/office/drawing/2014/main" id="{E4EAD8C6-D8CE-0F40-8E4F-5E54BB0445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1658" y="1730193"/>
              <a:ext cx="5055181" cy="4369302"/>
            </a:xfrm>
            <a:prstGeom prst="rect">
              <a:avLst/>
            </a:prstGeom>
            <a:ln>
              <a:solidFill>
                <a:schemeClr val="tx1"/>
              </a:solidFill>
            </a:ln>
          </p:spPr>
        </p:pic>
        <p:sp>
          <p:nvSpPr>
            <p:cNvPr id="16" name="Rectangle 15">
              <a:extLst>
                <a:ext uri="{FF2B5EF4-FFF2-40B4-BE49-F238E27FC236}">
                  <a16:creationId xmlns:a16="http://schemas.microsoft.com/office/drawing/2014/main" id="{A4F68EBA-344D-D74B-9B78-B6042A8AB4D7}"/>
                </a:ext>
              </a:extLst>
            </p:cNvPr>
            <p:cNvSpPr/>
            <p:nvPr/>
          </p:nvSpPr>
          <p:spPr>
            <a:xfrm>
              <a:off x="6834255" y="3186694"/>
              <a:ext cx="2856154" cy="2200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557BAC54-862D-6242-92A8-045A58C2DF27}"/>
              </a:ext>
            </a:extLst>
          </p:cNvPr>
          <p:cNvGrpSpPr/>
          <p:nvPr/>
        </p:nvGrpSpPr>
        <p:grpSpPr>
          <a:xfrm>
            <a:off x="391709" y="4251181"/>
            <a:ext cx="5681294" cy="2449574"/>
            <a:chOff x="391709" y="4251181"/>
            <a:chExt cx="5681294" cy="2449574"/>
          </a:xfrm>
        </p:grpSpPr>
        <p:pic>
          <p:nvPicPr>
            <p:cNvPr id="17" name="Picture 16">
              <a:extLst>
                <a:ext uri="{FF2B5EF4-FFF2-40B4-BE49-F238E27FC236}">
                  <a16:creationId xmlns:a16="http://schemas.microsoft.com/office/drawing/2014/main" id="{A3231AF9-26AB-2145-A5FA-C07D7C3CDDF3}"/>
                </a:ext>
              </a:extLst>
            </p:cNvPr>
            <p:cNvPicPr>
              <a:picLocks noChangeAspect="1"/>
            </p:cNvPicPr>
            <p:nvPr/>
          </p:nvPicPr>
          <p:blipFill rotWithShape="1">
            <a:blip r:embed="rId6">
              <a:extLst>
                <a:ext uri="{28A0092B-C50C-407E-A947-70E740481C1C}">
                  <a14:useLocalDpi xmlns:a14="http://schemas.microsoft.com/office/drawing/2010/main" val="0"/>
                </a:ext>
              </a:extLst>
            </a:blip>
            <a:srcRect r="2831"/>
            <a:stretch/>
          </p:blipFill>
          <p:spPr>
            <a:xfrm>
              <a:off x="391709" y="4251181"/>
              <a:ext cx="5681294" cy="2449574"/>
            </a:xfrm>
            <a:prstGeom prst="rect">
              <a:avLst/>
            </a:prstGeom>
            <a:ln>
              <a:solidFill>
                <a:schemeClr val="tx1"/>
              </a:solidFill>
            </a:ln>
          </p:spPr>
        </p:pic>
        <p:sp>
          <p:nvSpPr>
            <p:cNvPr id="18" name="Rectangle 17">
              <a:extLst>
                <a:ext uri="{FF2B5EF4-FFF2-40B4-BE49-F238E27FC236}">
                  <a16:creationId xmlns:a16="http://schemas.microsoft.com/office/drawing/2014/main" id="{62CD4F77-96E7-B64D-83E1-441C23AF01D0}"/>
                </a:ext>
              </a:extLst>
            </p:cNvPr>
            <p:cNvSpPr/>
            <p:nvPr/>
          </p:nvSpPr>
          <p:spPr>
            <a:xfrm>
              <a:off x="552177" y="5574526"/>
              <a:ext cx="1851102" cy="1843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09424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28</a:t>
            </a:fld>
            <a:endParaRPr lang="en-US" dirty="0"/>
          </a:p>
        </p:txBody>
      </p:sp>
      <p:sp>
        <p:nvSpPr>
          <p:cNvPr id="7" name="TextBox 6">
            <a:extLst>
              <a:ext uri="{FF2B5EF4-FFF2-40B4-BE49-F238E27FC236}">
                <a16:creationId xmlns:a16="http://schemas.microsoft.com/office/drawing/2014/main" id="{D5D2AB35-4EDF-FD43-9E57-08923A04749F}"/>
              </a:ext>
            </a:extLst>
          </p:cNvPr>
          <p:cNvSpPr txBox="1"/>
          <p:nvPr/>
        </p:nvSpPr>
        <p:spPr>
          <a:xfrm>
            <a:off x="3027329" y="368016"/>
            <a:ext cx="8759510" cy="461665"/>
          </a:xfrm>
          <a:prstGeom prst="rect">
            <a:avLst/>
          </a:prstGeom>
          <a:noFill/>
        </p:spPr>
        <p:txBody>
          <a:bodyPr wrap="square" rtlCol="0">
            <a:spAutoFit/>
          </a:bodyPr>
          <a:lstStyle/>
          <a:p>
            <a:r>
              <a:rPr lang="en-US" sz="2400" b="1" dirty="0"/>
              <a:t>Accuracy &amp; Kappa for Models Using 100% of the WAPs</a:t>
            </a:r>
          </a:p>
        </p:txBody>
      </p:sp>
      <p:pic>
        <p:nvPicPr>
          <p:cNvPr id="10" name="Picture 9">
            <a:extLst>
              <a:ext uri="{FF2B5EF4-FFF2-40B4-BE49-F238E27FC236}">
                <a16:creationId xmlns:a16="http://schemas.microsoft.com/office/drawing/2014/main" id="{E01CE93A-7112-3844-A5BB-C7D5A141C109}"/>
              </a:ext>
            </a:extLst>
          </p:cNvPr>
          <p:cNvPicPr>
            <a:picLocks noChangeAspect="1"/>
          </p:cNvPicPr>
          <p:nvPr/>
        </p:nvPicPr>
        <p:blipFill>
          <a:blip r:embed="rId4"/>
          <a:stretch>
            <a:fillRect/>
          </a:stretch>
        </p:blipFill>
        <p:spPr>
          <a:xfrm>
            <a:off x="767328" y="3740456"/>
            <a:ext cx="4737099" cy="2616200"/>
          </a:xfrm>
          <a:prstGeom prst="rect">
            <a:avLst/>
          </a:prstGeom>
          <a:ln>
            <a:solidFill>
              <a:schemeClr val="tx1"/>
            </a:solidFill>
          </a:ln>
        </p:spPr>
      </p:pic>
      <p:pic>
        <p:nvPicPr>
          <p:cNvPr id="11" name="Picture 10">
            <a:extLst>
              <a:ext uri="{FF2B5EF4-FFF2-40B4-BE49-F238E27FC236}">
                <a16:creationId xmlns:a16="http://schemas.microsoft.com/office/drawing/2014/main" id="{124078CA-2238-1C4E-9F34-E566E5A6F791}"/>
              </a:ext>
            </a:extLst>
          </p:cNvPr>
          <p:cNvPicPr>
            <a:picLocks noChangeAspect="1"/>
          </p:cNvPicPr>
          <p:nvPr/>
        </p:nvPicPr>
        <p:blipFill>
          <a:blip r:embed="rId5"/>
          <a:stretch>
            <a:fillRect/>
          </a:stretch>
        </p:blipFill>
        <p:spPr>
          <a:xfrm>
            <a:off x="6923358" y="3740456"/>
            <a:ext cx="4737100" cy="2616200"/>
          </a:xfrm>
          <a:prstGeom prst="rect">
            <a:avLst/>
          </a:prstGeom>
          <a:ln>
            <a:solidFill>
              <a:schemeClr val="tx1"/>
            </a:solidFill>
          </a:ln>
        </p:spPr>
      </p:pic>
      <p:sp>
        <p:nvSpPr>
          <p:cNvPr id="12" name="TextBox 11">
            <a:extLst>
              <a:ext uri="{FF2B5EF4-FFF2-40B4-BE49-F238E27FC236}">
                <a16:creationId xmlns:a16="http://schemas.microsoft.com/office/drawing/2014/main" id="{7FE7FC48-DD8D-5C47-9C7D-B91D1C3DB4B9}"/>
              </a:ext>
            </a:extLst>
          </p:cNvPr>
          <p:cNvSpPr txBox="1"/>
          <p:nvPr/>
        </p:nvSpPr>
        <p:spPr>
          <a:xfrm>
            <a:off x="2480922" y="1722671"/>
            <a:ext cx="7162099" cy="369332"/>
          </a:xfrm>
          <a:prstGeom prst="rect">
            <a:avLst/>
          </a:prstGeom>
          <a:noFill/>
        </p:spPr>
        <p:txBody>
          <a:bodyPr wrap="square" rtlCol="0">
            <a:spAutoFit/>
          </a:bodyPr>
          <a:lstStyle/>
          <a:p>
            <a:pPr algn="ctr"/>
            <a:r>
              <a:rPr lang="en-US" dirty="0"/>
              <a:t>Both plots show the </a:t>
            </a:r>
            <a:r>
              <a:rPr lang="en-US" dirty="0">
                <a:solidFill>
                  <a:srgbClr val="FF0000"/>
                </a:solidFill>
              </a:rPr>
              <a:t>C5.0 model </a:t>
            </a:r>
            <a:r>
              <a:rPr lang="en-US" dirty="0"/>
              <a:t>with a greater accuracy and higher kappa</a:t>
            </a:r>
          </a:p>
        </p:txBody>
      </p:sp>
      <p:sp>
        <p:nvSpPr>
          <p:cNvPr id="13" name="Oval 12">
            <a:extLst>
              <a:ext uri="{FF2B5EF4-FFF2-40B4-BE49-F238E27FC236}">
                <a16:creationId xmlns:a16="http://schemas.microsoft.com/office/drawing/2014/main" id="{E3127221-DADE-D94F-A4EB-9AA768ADCE5C}"/>
              </a:ext>
            </a:extLst>
          </p:cNvPr>
          <p:cNvSpPr/>
          <p:nvPr/>
        </p:nvSpPr>
        <p:spPr>
          <a:xfrm>
            <a:off x="6915745" y="4215162"/>
            <a:ext cx="4893387" cy="6686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noFill/>
            </a:endParaRPr>
          </a:p>
        </p:txBody>
      </p:sp>
      <p:sp>
        <p:nvSpPr>
          <p:cNvPr id="15" name="Oval 14">
            <a:extLst>
              <a:ext uri="{FF2B5EF4-FFF2-40B4-BE49-F238E27FC236}">
                <a16:creationId xmlns:a16="http://schemas.microsoft.com/office/drawing/2014/main" id="{EC46D880-5F9F-F747-9CFF-C451C99FD615}"/>
              </a:ext>
            </a:extLst>
          </p:cNvPr>
          <p:cNvSpPr/>
          <p:nvPr/>
        </p:nvSpPr>
        <p:spPr>
          <a:xfrm>
            <a:off x="790187" y="4256615"/>
            <a:ext cx="4737099" cy="53172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noFill/>
            </a:endParaRPr>
          </a:p>
        </p:txBody>
      </p:sp>
      <p:cxnSp>
        <p:nvCxnSpPr>
          <p:cNvPr id="16" name="Straight Arrow Connector 15">
            <a:extLst>
              <a:ext uri="{FF2B5EF4-FFF2-40B4-BE49-F238E27FC236}">
                <a16:creationId xmlns:a16="http://schemas.microsoft.com/office/drawing/2014/main" id="{6D3E2D0C-92DD-6241-9CEA-1C74B0AC64F0}"/>
              </a:ext>
            </a:extLst>
          </p:cNvPr>
          <p:cNvCxnSpPr>
            <a:cxnSpLocks/>
          </p:cNvCxnSpPr>
          <p:nvPr/>
        </p:nvCxnSpPr>
        <p:spPr>
          <a:xfrm flipH="1">
            <a:off x="3288162" y="2095146"/>
            <a:ext cx="1723865" cy="20785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2339D23-63B3-5D43-9078-9922E57AD2CB}"/>
              </a:ext>
            </a:extLst>
          </p:cNvPr>
          <p:cNvCxnSpPr>
            <a:cxnSpLocks/>
          </p:cNvCxnSpPr>
          <p:nvPr/>
        </p:nvCxnSpPr>
        <p:spPr>
          <a:xfrm>
            <a:off x="7243575" y="2095146"/>
            <a:ext cx="1723865" cy="20785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2FB96F7-AFF7-9047-8041-40EC99F94258}"/>
              </a:ext>
            </a:extLst>
          </p:cNvPr>
          <p:cNvSpPr txBox="1"/>
          <p:nvPr/>
        </p:nvSpPr>
        <p:spPr>
          <a:xfrm>
            <a:off x="2507847" y="3354325"/>
            <a:ext cx="1256061" cy="369332"/>
          </a:xfrm>
          <a:prstGeom prst="rect">
            <a:avLst/>
          </a:prstGeom>
          <a:noFill/>
        </p:spPr>
        <p:txBody>
          <a:bodyPr wrap="square" rtlCol="0">
            <a:spAutoFit/>
          </a:bodyPr>
          <a:lstStyle/>
          <a:p>
            <a:pPr algn="ctr"/>
            <a:r>
              <a:rPr lang="en-US" dirty="0"/>
              <a:t>Dot Plot</a:t>
            </a:r>
          </a:p>
        </p:txBody>
      </p:sp>
      <p:sp>
        <p:nvSpPr>
          <p:cNvPr id="19" name="TextBox 18">
            <a:extLst>
              <a:ext uri="{FF2B5EF4-FFF2-40B4-BE49-F238E27FC236}">
                <a16:creationId xmlns:a16="http://schemas.microsoft.com/office/drawing/2014/main" id="{2707ED9D-4E2F-E84A-9CA4-5E1D50A3312A}"/>
              </a:ext>
            </a:extLst>
          </p:cNvPr>
          <p:cNvSpPr txBox="1"/>
          <p:nvPr/>
        </p:nvSpPr>
        <p:spPr>
          <a:xfrm>
            <a:off x="8762167" y="3354325"/>
            <a:ext cx="1059483" cy="369332"/>
          </a:xfrm>
          <a:prstGeom prst="rect">
            <a:avLst/>
          </a:prstGeom>
          <a:noFill/>
        </p:spPr>
        <p:txBody>
          <a:bodyPr wrap="square" rtlCol="0">
            <a:spAutoFit/>
          </a:bodyPr>
          <a:lstStyle/>
          <a:p>
            <a:pPr algn="ctr"/>
            <a:r>
              <a:rPr lang="en-US" dirty="0"/>
              <a:t>Box Plot</a:t>
            </a:r>
          </a:p>
        </p:txBody>
      </p:sp>
    </p:spTree>
    <p:extLst>
      <p:ext uri="{BB962C8B-B14F-4D97-AF65-F5344CB8AC3E}">
        <p14:creationId xmlns:p14="http://schemas.microsoft.com/office/powerpoint/2010/main" val="10864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29</a:t>
            </a:fld>
            <a:endParaRPr lang="en-US" dirty="0"/>
          </a:p>
        </p:txBody>
      </p:sp>
      <p:sp>
        <p:nvSpPr>
          <p:cNvPr id="6" name="TextBox 5">
            <a:extLst>
              <a:ext uri="{FF2B5EF4-FFF2-40B4-BE49-F238E27FC236}">
                <a16:creationId xmlns:a16="http://schemas.microsoft.com/office/drawing/2014/main" id="{8905C50A-0C5F-A74F-9DF1-913361261BF1}"/>
              </a:ext>
            </a:extLst>
          </p:cNvPr>
          <p:cNvSpPr txBox="1"/>
          <p:nvPr/>
        </p:nvSpPr>
        <p:spPr>
          <a:xfrm>
            <a:off x="3027329" y="368016"/>
            <a:ext cx="8759510" cy="461665"/>
          </a:xfrm>
          <a:prstGeom prst="rect">
            <a:avLst/>
          </a:prstGeom>
          <a:noFill/>
        </p:spPr>
        <p:txBody>
          <a:bodyPr wrap="square" rtlCol="0">
            <a:spAutoFit/>
          </a:bodyPr>
          <a:lstStyle/>
          <a:p>
            <a:r>
              <a:rPr lang="en-US" sz="2400" b="1" dirty="0"/>
              <a:t>Comparison of Resample Metrics for All Models</a:t>
            </a:r>
          </a:p>
        </p:txBody>
      </p:sp>
      <p:grpSp>
        <p:nvGrpSpPr>
          <p:cNvPr id="29" name="Group 28">
            <a:extLst>
              <a:ext uri="{FF2B5EF4-FFF2-40B4-BE49-F238E27FC236}">
                <a16:creationId xmlns:a16="http://schemas.microsoft.com/office/drawing/2014/main" id="{9A988074-D99C-404D-A2C6-ED5774C24D6E}"/>
              </a:ext>
            </a:extLst>
          </p:cNvPr>
          <p:cNvGrpSpPr/>
          <p:nvPr/>
        </p:nvGrpSpPr>
        <p:grpSpPr>
          <a:xfrm>
            <a:off x="175336" y="1012796"/>
            <a:ext cx="4299548" cy="5381154"/>
            <a:chOff x="175336" y="1012796"/>
            <a:chExt cx="4299548" cy="5381154"/>
          </a:xfrm>
        </p:grpSpPr>
        <p:grpSp>
          <p:nvGrpSpPr>
            <p:cNvPr id="26" name="Group 25">
              <a:extLst>
                <a:ext uri="{FF2B5EF4-FFF2-40B4-BE49-F238E27FC236}">
                  <a16:creationId xmlns:a16="http://schemas.microsoft.com/office/drawing/2014/main" id="{D08A20FD-7C45-BD48-93E1-EE2B604CBCA8}"/>
                </a:ext>
              </a:extLst>
            </p:cNvPr>
            <p:cNvGrpSpPr/>
            <p:nvPr/>
          </p:nvGrpSpPr>
          <p:grpSpPr>
            <a:xfrm>
              <a:off x="205273" y="1012796"/>
              <a:ext cx="4239674" cy="2454304"/>
              <a:chOff x="187896" y="1012796"/>
              <a:chExt cx="4239674" cy="2454304"/>
            </a:xfrm>
          </p:grpSpPr>
          <p:pic>
            <p:nvPicPr>
              <p:cNvPr id="7" name="Picture 6">
                <a:extLst>
                  <a:ext uri="{FF2B5EF4-FFF2-40B4-BE49-F238E27FC236}">
                    <a16:creationId xmlns:a16="http://schemas.microsoft.com/office/drawing/2014/main" id="{B5789F11-631C-CA4D-B558-135DA4CC823E}"/>
                  </a:ext>
                </a:extLst>
              </p:cNvPr>
              <p:cNvPicPr>
                <a:picLocks noChangeAspect="1"/>
              </p:cNvPicPr>
              <p:nvPr/>
            </p:nvPicPr>
            <p:blipFill rotWithShape="1">
              <a:blip r:embed="rId4">
                <a:extLst>
                  <a:ext uri="{28A0092B-C50C-407E-A947-70E740481C1C}">
                    <a14:useLocalDpi xmlns:a14="http://schemas.microsoft.com/office/drawing/2010/main" val="0"/>
                  </a:ext>
                </a:extLst>
              </a:blip>
              <a:srcRect t="9044" r="6416" b="2805"/>
              <a:stretch/>
            </p:blipFill>
            <p:spPr>
              <a:xfrm>
                <a:off x="187904" y="1012796"/>
                <a:ext cx="4239666" cy="2454304"/>
              </a:xfrm>
              <a:prstGeom prst="rect">
                <a:avLst/>
              </a:prstGeom>
              <a:ln>
                <a:solidFill>
                  <a:schemeClr val="tx1"/>
                </a:solidFill>
              </a:ln>
            </p:spPr>
          </p:pic>
          <p:sp>
            <p:nvSpPr>
              <p:cNvPr id="13" name="Rectangle 12">
                <a:extLst>
                  <a:ext uri="{FF2B5EF4-FFF2-40B4-BE49-F238E27FC236}">
                    <a16:creationId xmlns:a16="http://schemas.microsoft.com/office/drawing/2014/main" id="{AE71B029-EF09-E047-999A-55AFDBBE4565}"/>
                  </a:ext>
                </a:extLst>
              </p:cNvPr>
              <p:cNvSpPr/>
              <p:nvPr/>
            </p:nvSpPr>
            <p:spPr>
              <a:xfrm>
                <a:off x="187896" y="2372659"/>
                <a:ext cx="4239666" cy="1921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01F21D9-96EA-3F40-AD12-D8DF1B437870}"/>
                  </a:ext>
                </a:extLst>
              </p:cNvPr>
              <p:cNvSpPr/>
              <p:nvPr/>
            </p:nvSpPr>
            <p:spPr>
              <a:xfrm>
                <a:off x="212916" y="3181124"/>
                <a:ext cx="4214646" cy="1921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57124FA7-564A-E54E-92AD-08EDF348F9AC}"/>
                </a:ext>
              </a:extLst>
            </p:cNvPr>
            <p:cNvGrpSpPr/>
            <p:nvPr/>
          </p:nvGrpSpPr>
          <p:grpSpPr>
            <a:xfrm>
              <a:off x="175336" y="3939646"/>
              <a:ext cx="4299548" cy="2454304"/>
              <a:chOff x="175336" y="3939646"/>
              <a:chExt cx="4299548" cy="2454304"/>
            </a:xfrm>
          </p:grpSpPr>
          <p:pic>
            <p:nvPicPr>
              <p:cNvPr id="11" name="Picture 10">
                <a:extLst>
                  <a:ext uri="{FF2B5EF4-FFF2-40B4-BE49-F238E27FC236}">
                    <a16:creationId xmlns:a16="http://schemas.microsoft.com/office/drawing/2014/main" id="{BF3397C1-195F-C449-9AE3-E48563F2F6B5}"/>
                  </a:ext>
                </a:extLst>
              </p:cNvPr>
              <p:cNvPicPr>
                <a:picLocks noChangeAspect="1"/>
              </p:cNvPicPr>
              <p:nvPr/>
            </p:nvPicPr>
            <p:blipFill rotWithShape="1">
              <a:blip r:embed="rId5">
                <a:extLst>
                  <a:ext uri="{28A0092B-C50C-407E-A947-70E740481C1C}">
                    <a14:useLocalDpi xmlns:a14="http://schemas.microsoft.com/office/drawing/2010/main" val="0"/>
                  </a:ext>
                </a:extLst>
              </a:blip>
              <a:srcRect t="12038" r="6045"/>
              <a:stretch/>
            </p:blipFill>
            <p:spPr>
              <a:xfrm>
                <a:off x="187904" y="3939646"/>
                <a:ext cx="4286980" cy="2454304"/>
              </a:xfrm>
              <a:prstGeom prst="rect">
                <a:avLst/>
              </a:prstGeom>
              <a:ln>
                <a:solidFill>
                  <a:schemeClr val="tx1"/>
                </a:solidFill>
              </a:ln>
            </p:spPr>
          </p:pic>
          <p:sp>
            <p:nvSpPr>
              <p:cNvPr id="16" name="Rectangle 15">
                <a:extLst>
                  <a:ext uri="{FF2B5EF4-FFF2-40B4-BE49-F238E27FC236}">
                    <a16:creationId xmlns:a16="http://schemas.microsoft.com/office/drawing/2014/main" id="{FD44D887-666A-7644-B5EC-C50EE8B5DDCA}"/>
                  </a:ext>
                </a:extLst>
              </p:cNvPr>
              <p:cNvSpPr/>
              <p:nvPr/>
            </p:nvSpPr>
            <p:spPr>
              <a:xfrm>
                <a:off x="175336" y="5075992"/>
                <a:ext cx="4277245" cy="1921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C5D8E6-65F4-3E47-8E41-C6C4B91B4D29}"/>
                  </a:ext>
                </a:extLst>
              </p:cNvPr>
              <p:cNvSpPr/>
              <p:nvPr/>
            </p:nvSpPr>
            <p:spPr>
              <a:xfrm>
                <a:off x="200356" y="5884457"/>
                <a:ext cx="4274527" cy="1921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0" name="Group 29">
            <a:extLst>
              <a:ext uri="{FF2B5EF4-FFF2-40B4-BE49-F238E27FC236}">
                <a16:creationId xmlns:a16="http://schemas.microsoft.com/office/drawing/2014/main" id="{2B6C8FF0-8BD4-4844-A4DE-195EF63F81BD}"/>
              </a:ext>
            </a:extLst>
          </p:cNvPr>
          <p:cNvGrpSpPr/>
          <p:nvPr/>
        </p:nvGrpSpPr>
        <p:grpSpPr>
          <a:xfrm>
            <a:off x="7650211" y="1012796"/>
            <a:ext cx="4365038" cy="5381154"/>
            <a:chOff x="7650211" y="1012796"/>
            <a:chExt cx="4365038" cy="5381154"/>
          </a:xfrm>
        </p:grpSpPr>
        <p:grpSp>
          <p:nvGrpSpPr>
            <p:cNvPr id="27" name="Group 26">
              <a:extLst>
                <a:ext uri="{FF2B5EF4-FFF2-40B4-BE49-F238E27FC236}">
                  <a16:creationId xmlns:a16="http://schemas.microsoft.com/office/drawing/2014/main" id="{65AC63FE-2C38-0841-BE94-DC4EBA9CC055}"/>
                </a:ext>
              </a:extLst>
            </p:cNvPr>
            <p:cNvGrpSpPr/>
            <p:nvPr/>
          </p:nvGrpSpPr>
          <p:grpSpPr>
            <a:xfrm>
              <a:off x="7707325" y="1012796"/>
              <a:ext cx="4250811" cy="2454304"/>
              <a:chOff x="7764438" y="1012796"/>
              <a:chExt cx="4250811" cy="2454304"/>
            </a:xfrm>
          </p:grpSpPr>
          <p:pic>
            <p:nvPicPr>
              <p:cNvPr id="10" name="Picture 9">
                <a:extLst>
                  <a:ext uri="{FF2B5EF4-FFF2-40B4-BE49-F238E27FC236}">
                    <a16:creationId xmlns:a16="http://schemas.microsoft.com/office/drawing/2014/main" id="{EB306546-5931-1E44-AE82-B030DC405D76}"/>
                  </a:ext>
                </a:extLst>
              </p:cNvPr>
              <p:cNvPicPr>
                <a:picLocks noChangeAspect="1"/>
              </p:cNvPicPr>
              <p:nvPr/>
            </p:nvPicPr>
            <p:blipFill rotWithShape="1">
              <a:blip r:embed="rId6">
                <a:extLst>
                  <a:ext uri="{28A0092B-C50C-407E-A947-70E740481C1C}">
                    <a14:useLocalDpi xmlns:a14="http://schemas.microsoft.com/office/drawing/2010/main" val="0"/>
                  </a:ext>
                </a:extLst>
              </a:blip>
              <a:srcRect t="11127" r="7507" b="2280"/>
              <a:stretch/>
            </p:blipFill>
            <p:spPr>
              <a:xfrm>
                <a:off x="7764438" y="1012796"/>
                <a:ext cx="4239666" cy="2454304"/>
              </a:xfrm>
              <a:prstGeom prst="rect">
                <a:avLst/>
              </a:prstGeom>
              <a:ln>
                <a:solidFill>
                  <a:schemeClr val="tx1"/>
                </a:solidFill>
              </a:ln>
            </p:spPr>
          </p:pic>
          <p:sp>
            <p:nvSpPr>
              <p:cNvPr id="18" name="Rectangle 17">
                <a:extLst>
                  <a:ext uri="{FF2B5EF4-FFF2-40B4-BE49-F238E27FC236}">
                    <a16:creationId xmlns:a16="http://schemas.microsoft.com/office/drawing/2014/main" id="{99EB7843-0E7D-6249-A3E6-CDD9CBB8336B}"/>
                  </a:ext>
                </a:extLst>
              </p:cNvPr>
              <p:cNvSpPr/>
              <p:nvPr/>
            </p:nvSpPr>
            <p:spPr>
              <a:xfrm>
                <a:off x="7775583" y="2418019"/>
                <a:ext cx="4239666" cy="1921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6043F8-94E1-9247-8D61-31F764E57EE6}"/>
                  </a:ext>
                </a:extLst>
              </p:cNvPr>
              <p:cNvSpPr/>
              <p:nvPr/>
            </p:nvSpPr>
            <p:spPr>
              <a:xfrm>
                <a:off x="7767150" y="3226484"/>
                <a:ext cx="4239666" cy="1921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F8B7EF8D-C084-BA41-A352-5B201190C995}"/>
                </a:ext>
              </a:extLst>
            </p:cNvPr>
            <p:cNvGrpSpPr/>
            <p:nvPr/>
          </p:nvGrpSpPr>
          <p:grpSpPr>
            <a:xfrm>
              <a:off x="7650211" y="3939647"/>
              <a:ext cx="4365038" cy="2454303"/>
              <a:chOff x="7650211" y="3939646"/>
              <a:chExt cx="4365038" cy="2454303"/>
            </a:xfrm>
          </p:grpSpPr>
          <p:pic>
            <p:nvPicPr>
              <p:cNvPr id="12" name="Picture 11">
                <a:extLst>
                  <a:ext uri="{FF2B5EF4-FFF2-40B4-BE49-F238E27FC236}">
                    <a16:creationId xmlns:a16="http://schemas.microsoft.com/office/drawing/2014/main" id="{AD1B57F0-9660-8C4B-A909-D60DADD6261E}"/>
                  </a:ext>
                </a:extLst>
              </p:cNvPr>
              <p:cNvPicPr>
                <a:picLocks noChangeAspect="1"/>
              </p:cNvPicPr>
              <p:nvPr/>
            </p:nvPicPr>
            <p:blipFill rotWithShape="1">
              <a:blip r:embed="rId7">
                <a:extLst>
                  <a:ext uri="{28A0092B-C50C-407E-A947-70E740481C1C}">
                    <a14:useLocalDpi xmlns:a14="http://schemas.microsoft.com/office/drawing/2010/main" val="0"/>
                  </a:ext>
                </a:extLst>
              </a:blip>
              <a:srcRect t="11917" r="5728" b="2555"/>
              <a:stretch/>
            </p:blipFill>
            <p:spPr>
              <a:xfrm>
                <a:off x="7685072" y="3939646"/>
                <a:ext cx="4319032" cy="2454303"/>
              </a:xfrm>
              <a:prstGeom prst="rect">
                <a:avLst/>
              </a:prstGeom>
              <a:ln>
                <a:solidFill>
                  <a:schemeClr val="tx1"/>
                </a:solidFill>
              </a:ln>
            </p:spPr>
          </p:pic>
          <p:sp>
            <p:nvSpPr>
              <p:cNvPr id="20" name="Rectangle 19">
                <a:extLst>
                  <a:ext uri="{FF2B5EF4-FFF2-40B4-BE49-F238E27FC236}">
                    <a16:creationId xmlns:a16="http://schemas.microsoft.com/office/drawing/2014/main" id="{56CA2F1A-6C8E-9E4D-84B5-0FB8881905A1}"/>
                  </a:ext>
                </a:extLst>
              </p:cNvPr>
              <p:cNvSpPr/>
              <p:nvPr/>
            </p:nvSpPr>
            <p:spPr>
              <a:xfrm>
                <a:off x="7650211" y="5026844"/>
                <a:ext cx="4365038" cy="18222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77BD977-811D-9C49-903A-1FCBA42235A4}"/>
                  </a:ext>
                </a:extLst>
              </p:cNvPr>
              <p:cNvSpPr/>
              <p:nvPr/>
            </p:nvSpPr>
            <p:spPr>
              <a:xfrm>
                <a:off x="7675231" y="5867506"/>
                <a:ext cx="4316412" cy="1822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TextBox 21">
            <a:extLst>
              <a:ext uri="{FF2B5EF4-FFF2-40B4-BE49-F238E27FC236}">
                <a16:creationId xmlns:a16="http://schemas.microsoft.com/office/drawing/2014/main" id="{45890EE2-3BB8-ED43-A302-B38D86F364EC}"/>
              </a:ext>
            </a:extLst>
          </p:cNvPr>
          <p:cNvSpPr txBox="1"/>
          <p:nvPr/>
        </p:nvSpPr>
        <p:spPr>
          <a:xfrm>
            <a:off x="4683512" y="1441216"/>
            <a:ext cx="2754349" cy="4524315"/>
          </a:xfrm>
          <a:prstGeom prst="rect">
            <a:avLst/>
          </a:prstGeom>
          <a:noFill/>
        </p:spPr>
        <p:txBody>
          <a:bodyPr wrap="square" rtlCol="0">
            <a:spAutoFit/>
          </a:bodyPr>
          <a:lstStyle/>
          <a:p>
            <a:pPr algn="ctr"/>
            <a:r>
              <a:rPr lang="en-US" sz="2400" b="1" u="sng" dirty="0">
                <a:solidFill>
                  <a:srgbClr val="113CFF"/>
                </a:solidFill>
              </a:rPr>
              <a:t>Model Chosen</a:t>
            </a:r>
          </a:p>
          <a:p>
            <a:pPr algn="ctr"/>
            <a:r>
              <a:rPr lang="en-US" sz="2400" dirty="0">
                <a:solidFill>
                  <a:srgbClr val="113CFF"/>
                </a:solidFill>
              </a:rPr>
              <a:t>rfFit_70</a:t>
            </a:r>
          </a:p>
          <a:p>
            <a:pPr algn="ctr"/>
            <a:endParaRPr lang="en-US" sz="2400" b="1" dirty="0">
              <a:solidFill>
                <a:srgbClr val="113CFF"/>
              </a:solidFill>
            </a:endParaRPr>
          </a:p>
          <a:p>
            <a:pPr algn="ctr"/>
            <a:endParaRPr lang="en-US" sz="2400" b="1" dirty="0">
              <a:solidFill>
                <a:srgbClr val="113CFF"/>
              </a:solidFill>
            </a:endParaRPr>
          </a:p>
          <a:p>
            <a:pPr algn="ctr"/>
            <a:endParaRPr lang="en-US" sz="2400" b="1" dirty="0">
              <a:solidFill>
                <a:srgbClr val="113CFF"/>
              </a:solidFill>
            </a:endParaRPr>
          </a:p>
          <a:p>
            <a:pPr algn="ctr"/>
            <a:endParaRPr lang="en-US" sz="2400" b="1" dirty="0">
              <a:solidFill>
                <a:srgbClr val="113CFF"/>
              </a:solidFill>
            </a:endParaRPr>
          </a:p>
          <a:p>
            <a:pPr algn="ctr"/>
            <a:r>
              <a:rPr lang="en-US" sz="2400" b="1" u="sng" dirty="0">
                <a:solidFill>
                  <a:srgbClr val="113CFF"/>
                </a:solidFill>
              </a:rPr>
              <a:t>Justification</a:t>
            </a:r>
          </a:p>
          <a:p>
            <a:pPr algn="ctr"/>
            <a:r>
              <a:rPr lang="en-US" sz="2400" dirty="0">
                <a:solidFill>
                  <a:srgbClr val="113CFF"/>
                </a:solidFill>
              </a:rPr>
              <a:t>Out of the 12 models trained, rfFit_70 has the highest accuracy and kappa metrics</a:t>
            </a:r>
          </a:p>
        </p:txBody>
      </p:sp>
    </p:spTree>
    <p:extLst>
      <p:ext uri="{BB962C8B-B14F-4D97-AF65-F5344CB8AC3E}">
        <p14:creationId xmlns:p14="http://schemas.microsoft.com/office/powerpoint/2010/main" val="26854445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75F8DD-7A65-0844-8270-DFE9D039C2A4}"/>
              </a:ext>
            </a:extLst>
          </p:cNvPr>
          <p:cNvSpPr txBox="1"/>
          <p:nvPr/>
        </p:nvSpPr>
        <p:spPr>
          <a:xfrm>
            <a:off x="3027329" y="368016"/>
            <a:ext cx="3068671" cy="461665"/>
          </a:xfrm>
          <a:prstGeom prst="rect">
            <a:avLst/>
          </a:prstGeom>
          <a:noFill/>
        </p:spPr>
        <p:txBody>
          <a:bodyPr wrap="square" rtlCol="0">
            <a:spAutoFit/>
          </a:bodyPr>
          <a:lstStyle/>
          <a:p>
            <a:r>
              <a:rPr lang="en-US" sz="2400" b="1" dirty="0"/>
              <a:t>Agenda (cont.)</a:t>
            </a:r>
          </a:p>
        </p:txBody>
      </p:sp>
      <p:sp>
        <p:nvSpPr>
          <p:cNvPr id="6" name="TextBox 5">
            <a:extLst>
              <a:ext uri="{FF2B5EF4-FFF2-40B4-BE49-F238E27FC236}">
                <a16:creationId xmlns:a16="http://schemas.microsoft.com/office/drawing/2014/main" id="{6F87C0E7-9F12-AF4C-96DA-ED94294759A7}"/>
              </a:ext>
            </a:extLst>
          </p:cNvPr>
          <p:cNvSpPr txBox="1"/>
          <p:nvPr/>
        </p:nvSpPr>
        <p:spPr>
          <a:xfrm>
            <a:off x="374078" y="1108348"/>
            <a:ext cx="11546576" cy="2246769"/>
          </a:xfrm>
          <a:prstGeom prst="rect">
            <a:avLst/>
          </a:prstGeom>
          <a:noFill/>
        </p:spPr>
        <p:txBody>
          <a:bodyPr wrap="square" rtlCol="0">
            <a:spAutoFit/>
          </a:bodyPr>
          <a:lstStyle/>
          <a:p>
            <a:pPr marL="342900" indent="-342900">
              <a:buFont typeface="Arial" panose="020B0604020202020204" pitchFamily="34" charset="0"/>
              <a:buChar char="•"/>
            </a:pPr>
            <a:r>
              <a:rPr lang="en-US" sz="2000" dirty="0"/>
              <a:t>Recommendations for Data Improvement</a:t>
            </a:r>
          </a:p>
          <a:p>
            <a:pPr marL="342900" indent="-34290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Other Indoor Positioning Techniques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Appendix </a:t>
            </a:r>
            <a:r>
              <a:rPr lang="en-US" sz="2000" dirty="0" err="1"/>
              <a:t>ogf</a:t>
            </a:r>
            <a:r>
              <a:rPr lang="en-US" sz="2000" dirty="0"/>
              <a:t> R Code Used</a:t>
            </a:r>
          </a:p>
          <a:p>
            <a:pPr marL="285750" indent="-285750">
              <a:buFont typeface="Arial" panose="020B0604020202020204" pitchFamily="34" charset="0"/>
              <a:buChar char="•"/>
            </a:pPr>
            <a:endParaRPr lang="en-US" sz="2000" dirty="0"/>
          </a:p>
          <a:p>
            <a:pPr marL="342900" indent="-342900">
              <a:buFont typeface="Wingdings" pitchFamily="2" charset="2"/>
              <a:buChar char="v"/>
            </a:pPr>
            <a:r>
              <a:rPr lang="en-US" sz="2000" b="1" dirty="0">
                <a:solidFill>
                  <a:srgbClr val="FF0000"/>
                </a:solidFill>
              </a:rPr>
              <a:t>GOAL – Investigate the feasibility of using </a:t>
            </a:r>
            <a:r>
              <a:rPr lang="en-US" sz="2000" b="1" dirty="0" err="1">
                <a:solidFill>
                  <a:srgbClr val="FF0000"/>
                </a:solidFill>
              </a:rPr>
              <a:t>Wifi</a:t>
            </a:r>
            <a:r>
              <a:rPr lang="en-US" sz="2000" b="1" dirty="0">
                <a:solidFill>
                  <a:srgbClr val="FF0000"/>
                </a:solidFill>
              </a:rPr>
              <a:t> fingerprints to determine a person’s location indoors.</a:t>
            </a:r>
          </a:p>
        </p:txBody>
      </p:sp>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3</a:t>
            </a:fld>
            <a:endParaRPr lang="en-US" dirty="0"/>
          </a:p>
        </p:txBody>
      </p:sp>
      <p:pic>
        <p:nvPicPr>
          <p:cNvPr id="3" name="Picture 2">
            <a:extLst>
              <a:ext uri="{FF2B5EF4-FFF2-40B4-BE49-F238E27FC236}">
                <a16:creationId xmlns:a16="http://schemas.microsoft.com/office/drawing/2014/main" id="{40F78ECA-BA7F-A549-ACCB-09AFDECE385D}"/>
              </a:ext>
            </a:extLst>
          </p:cNvPr>
          <p:cNvPicPr>
            <a:picLocks noChangeAspect="1"/>
          </p:cNvPicPr>
          <p:nvPr/>
        </p:nvPicPr>
        <p:blipFill>
          <a:blip r:embed="rId4"/>
          <a:stretch>
            <a:fillRect/>
          </a:stretch>
        </p:blipFill>
        <p:spPr>
          <a:xfrm>
            <a:off x="3482173" y="3585115"/>
            <a:ext cx="5128427" cy="3071206"/>
          </a:xfrm>
          <a:prstGeom prst="rect">
            <a:avLst/>
          </a:prstGeom>
        </p:spPr>
      </p:pic>
    </p:spTree>
    <p:extLst>
      <p:ext uri="{BB962C8B-B14F-4D97-AF65-F5344CB8AC3E}">
        <p14:creationId xmlns:p14="http://schemas.microsoft.com/office/powerpoint/2010/main" val="555601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30</a:t>
            </a:fld>
            <a:endParaRPr lang="en-US" dirty="0"/>
          </a:p>
        </p:txBody>
      </p:sp>
      <p:sp>
        <p:nvSpPr>
          <p:cNvPr id="7" name="TextBox 6">
            <a:extLst>
              <a:ext uri="{FF2B5EF4-FFF2-40B4-BE49-F238E27FC236}">
                <a16:creationId xmlns:a16="http://schemas.microsoft.com/office/drawing/2014/main" id="{D5D2AB35-4EDF-FD43-9E57-08923A04749F}"/>
              </a:ext>
            </a:extLst>
          </p:cNvPr>
          <p:cNvSpPr txBox="1"/>
          <p:nvPr/>
        </p:nvSpPr>
        <p:spPr>
          <a:xfrm>
            <a:off x="3027329" y="368016"/>
            <a:ext cx="8759510" cy="461665"/>
          </a:xfrm>
          <a:prstGeom prst="rect">
            <a:avLst/>
          </a:prstGeom>
          <a:noFill/>
        </p:spPr>
        <p:txBody>
          <a:bodyPr wrap="square" rtlCol="0">
            <a:spAutoFit/>
          </a:bodyPr>
          <a:lstStyle/>
          <a:p>
            <a:r>
              <a:rPr lang="en-US" sz="2400" b="1" dirty="0"/>
              <a:t>Recommendations for Data Improvement</a:t>
            </a:r>
          </a:p>
        </p:txBody>
      </p:sp>
      <p:sp>
        <p:nvSpPr>
          <p:cNvPr id="12" name="TextBox 11">
            <a:extLst>
              <a:ext uri="{FF2B5EF4-FFF2-40B4-BE49-F238E27FC236}">
                <a16:creationId xmlns:a16="http://schemas.microsoft.com/office/drawing/2014/main" id="{7FE7FC48-DD8D-5C47-9C7D-B91D1C3DB4B9}"/>
              </a:ext>
            </a:extLst>
          </p:cNvPr>
          <p:cNvSpPr txBox="1"/>
          <p:nvPr/>
        </p:nvSpPr>
        <p:spPr>
          <a:xfrm>
            <a:off x="272979" y="1276623"/>
            <a:ext cx="11013913" cy="1200329"/>
          </a:xfrm>
          <a:prstGeom prst="rect">
            <a:avLst/>
          </a:prstGeom>
          <a:noFill/>
        </p:spPr>
        <p:txBody>
          <a:bodyPr wrap="square" rtlCol="0">
            <a:spAutoFit/>
          </a:bodyPr>
          <a:lstStyle/>
          <a:p>
            <a:pPr marL="285750" indent="-285750">
              <a:buFont typeface="Arial" panose="020B0604020202020204" pitchFamily="34" charset="0"/>
              <a:buChar char="•"/>
            </a:pPr>
            <a:r>
              <a:rPr lang="en-US" dirty="0"/>
              <a:t>Employ technology to increase the sensitivity of the WAPs to reduce the number of signals not received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Employ technology that would boost the signal strength of personal devices after an individual enters a building in order to increase the probability of connecting to WAPS </a:t>
            </a:r>
          </a:p>
        </p:txBody>
      </p:sp>
    </p:spTree>
    <p:extLst>
      <p:ext uri="{BB962C8B-B14F-4D97-AF65-F5344CB8AC3E}">
        <p14:creationId xmlns:p14="http://schemas.microsoft.com/office/powerpoint/2010/main" val="1420320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31</a:t>
            </a:fld>
            <a:endParaRPr lang="en-US" dirty="0"/>
          </a:p>
        </p:txBody>
      </p:sp>
      <p:sp>
        <p:nvSpPr>
          <p:cNvPr id="7" name="TextBox 6">
            <a:extLst>
              <a:ext uri="{FF2B5EF4-FFF2-40B4-BE49-F238E27FC236}">
                <a16:creationId xmlns:a16="http://schemas.microsoft.com/office/drawing/2014/main" id="{D5D2AB35-4EDF-FD43-9E57-08923A04749F}"/>
              </a:ext>
            </a:extLst>
          </p:cNvPr>
          <p:cNvSpPr txBox="1"/>
          <p:nvPr/>
        </p:nvSpPr>
        <p:spPr>
          <a:xfrm>
            <a:off x="3027329" y="368016"/>
            <a:ext cx="8759510" cy="461665"/>
          </a:xfrm>
          <a:prstGeom prst="rect">
            <a:avLst/>
          </a:prstGeom>
          <a:noFill/>
        </p:spPr>
        <p:txBody>
          <a:bodyPr wrap="square" rtlCol="0">
            <a:spAutoFit/>
          </a:bodyPr>
          <a:lstStyle/>
          <a:p>
            <a:r>
              <a:rPr lang="en-US" sz="2400" b="1" dirty="0"/>
              <a:t>Other Indoor Positioning Techniques</a:t>
            </a:r>
          </a:p>
        </p:txBody>
      </p:sp>
      <p:sp>
        <p:nvSpPr>
          <p:cNvPr id="12" name="TextBox 11">
            <a:extLst>
              <a:ext uri="{FF2B5EF4-FFF2-40B4-BE49-F238E27FC236}">
                <a16:creationId xmlns:a16="http://schemas.microsoft.com/office/drawing/2014/main" id="{7FE7FC48-DD8D-5C47-9C7D-B91D1C3DB4B9}"/>
              </a:ext>
            </a:extLst>
          </p:cNvPr>
          <p:cNvSpPr txBox="1"/>
          <p:nvPr/>
        </p:nvSpPr>
        <p:spPr>
          <a:xfrm>
            <a:off x="272979" y="975541"/>
            <a:ext cx="11013913"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Non-Radio Technologies</a:t>
            </a:r>
          </a:p>
          <a:p>
            <a:pPr marL="742950" lvl="1" indent="-285750">
              <a:buFont typeface="Arial" panose="020B0604020202020204" pitchFamily="34" charset="0"/>
              <a:buChar char="•"/>
            </a:pPr>
            <a:r>
              <a:rPr lang="en-US" u="sng" dirty="0"/>
              <a:t>Magnetic Positioning</a:t>
            </a:r>
          </a:p>
          <a:p>
            <a:pPr marL="1200150" lvl="2" indent="-285750">
              <a:buFont typeface="Arial" panose="020B0604020202020204" pitchFamily="34" charset="0"/>
              <a:buChar char="•"/>
            </a:pPr>
            <a:r>
              <a:rPr lang="en-US" dirty="0"/>
              <a:t>Offers pedestrians with smartphones an indoor accuracy of 1–2 meters with 90% confidence level,</a:t>
            </a:r>
          </a:p>
          <a:p>
            <a:pPr marL="1200150" lvl="2" indent="-285750">
              <a:buFont typeface="Arial" panose="020B0604020202020204" pitchFamily="34" charset="0"/>
              <a:buChar char="•"/>
            </a:pPr>
            <a:r>
              <a:rPr lang="en-US" dirty="0"/>
              <a:t>Does not use any additional wireless infrastructure for positioning</a:t>
            </a:r>
          </a:p>
          <a:p>
            <a:pPr marL="1200150" lvl="2" indent="-285750">
              <a:buFont typeface="Arial" panose="020B0604020202020204" pitchFamily="34" charset="0"/>
              <a:buChar char="•"/>
            </a:pPr>
            <a:r>
              <a:rPr lang="en-US" dirty="0"/>
              <a:t>Based on the iron inside buildings that create local variations in the Earth's magnetic field</a:t>
            </a:r>
          </a:p>
          <a:p>
            <a:pPr marL="1657350" lvl="3" indent="-285750">
              <a:buFont typeface="Arial" panose="020B0604020202020204" pitchFamily="34" charset="0"/>
              <a:buChar char="•"/>
            </a:pPr>
            <a:r>
              <a:rPr lang="en-US" dirty="0"/>
              <a:t>Un-optimized compass chips inside smartphones can sense and record these magnetic variations to map indoor locations</a:t>
            </a:r>
          </a:p>
          <a:p>
            <a:pPr marL="1200150" lvl="2" indent="-285750">
              <a:buFont typeface="Arial" panose="020B0604020202020204" pitchFamily="34" charset="0"/>
              <a:buChar char="•"/>
            </a:pPr>
            <a:r>
              <a:rPr lang="en-US" dirty="0"/>
              <a:t>Offers accuracy without any hardware requirements and a relatively low cost of ownership</a:t>
            </a:r>
          </a:p>
          <a:p>
            <a:pPr marL="1200150" lvl="2" indent="-285750">
              <a:buFont typeface="Arial" panose="020B0604020202020204" pitchFamily="34" charset="0"/>
              <a:buChar char="•"/>
            </a:pPr>
            <a:endParaRPr lang="en-US" dirty="0"/>
          </a:p>
          <a:p>
            <a:pPr marL="742950" lvl="1" indent="-285750">
              <a:buFont typeface="Arial" panose="020B0604020202020204" pitchFamily="34" charset="0"/>
              <a:buChar char="•"/>
            </a:pPr>
            <a:r>
              <a:rPr lang="en-US" u="sng" dirty="0"/>
              <a:t>Position Based on Visual Markers</a:t>
            </a:r>
          </a:p>
          <a:p>
            <a:pPr marL="1200150" lvl="2" indent="-285750">
              <a:buFont typeface="Arial" panose="020B0604020202020204" pitchFamily="34" charset="0"/>
              <a:buChar char="•"/>
            </a:pPr>
            <a:r>
              <a:rPr lang="en-US" dirty="0"/>
              <a:t>Can determine the location of a camera-enabled mobile device by decoding location coordinates from visual markers. </a:t>
            </a:r>
          </a:p>
          <a:p>
            <a:pPr marL="1200150" lvl="2" indent="-285750">
              <a:buFont typeface="Arial" panose="020B0604020202020204" pitchFamily="34" charset="0"/>
              <a:buChar char="•"/>
            </a:pPr>
            <a:r>
              <a:rPr lang="en-US" dirty="0"/>
              <a:t>Markers are placed at specific locations throughout a venue</a:t>
            </a:r>
          </a:p>
          <a:p>
            <a:pPr marL="1657350" lvl="3" indent="-285750">
              <a:buFont typeface="Arial" panose="020B0604020202020204" pitchFamily="34" charset="0"/>
              <a:buChar char="•"/>
            </a:pPr>
            <a:r>
              <a:rPr lang="en-US" dirty="0"/>
              <a:t>Each one encoding that location's coordinates</a:t>
            </a:r>
          </a:p>
          <a:p>
            <a:pPr marL="2114550" lvl="4" indent="-285750">
              <a:buFont typeface="Arial" panose="020B0604020202020204" pitchFamily="34" charset="0"/>
              <a:buChar char="•"/>
            </a:pPr>
            <a:r>
              <a:rPr lang="en-US" dirty="0"/>
              <a:t>latitude, longitude and height off the floor.</a:t>
            </a:r>
          </a:p>
          <a:p>
            <a:pPr marL="1657350" lvl="3" indent="-285750">
              <a:buFont typeface="Arial" panose="020B0604020202020204" pitchFamily="34" charset="0"/>
              <a:buChar char="•"/>
            </a:pPr>
            <a:r>
              <a:rPr lang="en-US" dirty="0"/>
              <a:t>Measuring the visual angle from the device to the marker enables the device to estimate its own location coordinates in reference to the marker.</a:t>
            </a:r>
          </a:p>
          <a:p>
            <a:pPr marL="1657350" lvl="3" indent="-285750">
              <a:buFont typeface="Arial" panose="020B0604020202020204" pitchFamily="34" charset="0"/>
              <a:buChar char="•"/>
            </a:pPr>
            <a:r>
              <a:rPr lang="en-US" dirty="0"/>
              <a:t>Coordinates include latitude, longitude, level and altitude off the floor</a:t>
            </a:r>
          </a:p>
          <a:p>
            <a:pPr lvl="3"/>
            <a:endParaRPr lang="en-US" dirty="0"/>
          </a:p>
          <a:p>
            <a:pPr marL="285750" indent="-285750">
              <a:buFont typeface="Arial" panose="020B0604020202020204" pitchFamily="34" charset="0"/>
              <a:buChar char="•"/>
            </a:pPr>
            <a:r>
              <a:rPr lang="en-US" dirty="0"/>
              <a:t>Source:  Wikipedia Indoor Positioning Systems </a:t>
            </a:r>
            <a:r>
              <a:rPr lang="en-US" dirty="0">
                <a:hlinkClick r:id="rId4"/>
              </a:rPr>
              <a:t>https://en.wikipedia.org/wiki/Indoor_positioning_system</a:t>
            </a:r>
            <a:endParaRPr lang="en-US" dirty="0"/>
          </a:p>
        </p:txBody>
      </p:sp>
    </p:spTree>
    <p:extLst>
      <p:ext uri="{BB962C8B-B14F-4D97-AF65-F5344CB8AC3E}">
        <p14:creationId xmlns:p14="http://schemas.microsoft.com/office/powerpoint/2010/main" val="28859235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32</a:t>
            </a:fld>
            <a:endParaRPr lang="en-US" dirty="0"/>
          </a:p>
        </p:txBody>
      </p:sp>
      <p:sp>
        <p:nvSpPr>
          <p:cNvPr id="7" name="TextBox 6">
            <a:extLst>
              <a:ext uri="{FF2B5EF4-FFF2-40B4-BE49-F238E27FC236}">
                <a16:creationId xmlns:a16="http://schemas.microsoft.com/office/drawing/2014/main" id="{D5D2AB35-4EDF-FD43-9E57-08923A04749F}"/>
              </a:ext>
            </a:extLst>
          </p:cNvPr>
          <p:cNvSpPr txBox="1"/>
          <p:nvPr/>
        </p:nvSpPr>
        <p:spPr>
          <a:xfrm>
            <a:off x="3027329" y="368016"/>
            <a:ext cx="8759510" cy="461665"/>
          </a:xfrm>
          <a:prstGeom prst="rect">
            <a:avLst/>
          </a:prstGeom>
          <a:noFill/>
        </p:spPr>
        <p:txBody>
          <a:bodyPr wrap="square" rtlCol="0">
            <a:spAutoFit/>
          </a:bodyPr>
          <a:lstStyle/>
          <a:p>
            <a:r>
              <a:rPr lang="en-US" sz="2400" b="1" dirty="0"/>
              <a:t>Other Indoor Positioning Techniques</a:t>
            </a:r>
          </a:p>
        </p:txBody>
      </p:sp>
      <p:sp>
        <p:nvSpPr>
          <p:cNvPr id="12" name="TextBox 11">
            <a:extLst>
              <a:ext uri="{FF2B5EF4-FFF2-40B4-BE49-F238E27FC236}">
                <a16:creationId xmlns:a16="http://schemas.microsoft.com/office/drawing/2014/main" id="{7FE7FC48-DD8D-5C47-9C7D-B91D1C3DB4B9}"/>
              </a:ext>
            </a:extLst>
          </p:cNvPr>
          <p:cNvSpPr txBox="1"/>
          <p:nvPr/>
        </p:nvSpPr>
        <p:spPr>
          <a:xfrm>
            <a:off x="116861" y="975543"/>
            <a:ext cx="11919021" cy="5632311"/>
          </a:xfrm>
          <a:prstGeom prst="rect">
            <a:avLst/>
          </a:prstGeom>
          <a:noFill/>
        </p:spPr>
        <p:txBody>
          <a:bodyPr wrap="square" rtlCol="0">
            <a:spAutoFit/>
          </a:bodyPr>
          <a:lstStyle/>
          <a:p>
            <a:pPr marL="285750" indent="-285750">
              <a:buFont typeface="Arial" panose="020B0604020202020204" pitchFamily="34" charset="0"/>
              <a:buChar char="•"/>
            </a:pPr>
            <a:r>
              <a:rPr lang="en-US" u="sng" dirty="0"/>
              <a:t>Channel State Information (CSI)</a:t>
            </a:r>
          </a:p>
          <a:p>
            <a:pPr marL="742950" lvl="1" indent="-285750">
              <a:buFont typeface="Arial" panose="020B0604020202020204" pitchFamily="34" charset="0"/>
              <a:buChar char="•"/>
            </a:pPr>
            <a:r>
              <a:rPr lang="en-US" dirty="0"/>
              <a:t>Channel Impulse Response (CIR) or its Fourier pair, i.e., the Channel Frequency Response (CFR)</a:t>
            </a:r>
          </a:p>
          <a:p>
            <a:pPr marL="742950" lvl="1" indent="-285750">
              <a:buFont typeface="Arial" panose="020B0604020202020204" pitchFamily="34" charset="0"/>
              <a:buChar char="•"/>
            </a:pPr>
            <a:r>
              <a:rPr lang="en-US" dirty="0"/>
              <a:t>Normally delivered to upper layers as channel state information (CSI)</a:t>
            </a:r>
          </a:p>
          <a:p>
            <a:pPr marL="1200150" lvl="2" indent="-285750">
              <a:buFont typeface="Arial" panose="020B0604020202020204" pitchFamily="34" charset="0"/>
              <a:buChar char="•"/>
            </a:pPr>
            <a:r>
              <a:rPr lang="en-US" dirty="0"/>
              <a:t>Has higher granularity than the RSS as it can capture both the amplitude and phase responses of the channel in different frequencies and between separate transmitter-receiver antennae pairs </a:t>
            </a:r>
          </a:p>
          <a:p>
            <a:pPr lvl="1"/>
            <a:endParaRPr lang="en-US" dirty="0"/>
          </a:p>
          <a:p>
            <a:pPr marL="285750" indent="-285750">
              <a:buFont typeface="Arial" panose="020B0604020202020204" pitchFamily="34" charset="0"/>
              <a:buChar char="•"/>
            </a:pPr>
            <a:r>
              <a:rPr lang="en-US" u="sng" dirty="0"/>
              <a:t>Angle of Arrival (</a:t>
            </a:r>
            <a:r>
              <a:rPr lang="en-US" u="sng" dirty="0" err="1"/>
              <a:t>AoA</a:t>
            </a:r>
            <a:r>
              <a:rPr lang="en-US" u="sng" dirty="0"/>
              <a:t>)</a:t>
            </a:r>
          </a:p>
          <a:p>
            <a:pPr marL="742950" lvl="1" indent="-285750">
              <a:buFont typeface="Arial" panose="020B0604020202020204" pitchFamily="34" charset="0"/>
              <a:buChar char="•"/>
            </a:pPr>
            <a:r>
              <a:rPr lang="en-US" dirty="0"/>
              <a:t>use antennae arrays (at the receiver side) to estimate the angle at which the transmitted signal impinges on the receiver by exploiting and calculating the time difference of arrival at individual elements of the antennae array.</a:t>
            </a:r>
          </a:p>
          <a:p>
            <a:pPr marL="742950" lvl="1" indent="-285750">
              <a:buFont typeface="Arial" panose="020B0604020202020204" pitchFamily="34" charset="0"/>
              <a:buChar char="•"/>
            </a:pPr>
            <a:r>
              <a:rPr lang="en-US" dirty="0"/>
              <a:t>Main advantage is that the device/user location can be estimated with as low as two monitors in a 2D environment, or three monitors in a 3D environment </a:t>
            </a:r>
          </a:p>
          <a:p>
            <a:pPr marL="742950" lvl="1" indent="-285750">
              <a:buFont typeface="Arial" panose="020B0604020202020204" pitchFamily="34" charset="0"/>
              <a:buChar char="•"/>
            </a:pPr>
            <a:r>
              <a:rPr lang="en-US" dirty="0"/>
              <a:t>Can provide accurate estimation when the transmitter-receiver distance is small, </a:t>
            </a:r>
          </a:p>
          <a:p>
            <a:pPr marL="1200150" lvl="2" indent="-285750">
              <a:buFont typeface="Arial" panose="020B0604020202020204" pitchFamily="34" charset="0"/>
              <a:buChar char="•"/>
            </a:pPr>
            <a:r>
              <a:rPr lang="en-US" dirty="0"/>
              <a:t>Requires more complex hardware and careful calibration compared to RSS techniques</a:t>
            </a:r>
          </a:p>
          <a:p>
            <a:pPr marL="1200150" lvl="2" indent="-285750">
              <a:buFont typeface="Arial" panose="020B0604020202020204" pitchFamily="34" charset="0"/>
              <a:buChar char="•"/>
            </a:pPr>
            <a:r>
              <a:rPr lang="en-US" dirty="0"/>
              <a:t>Its accuracy deteriorates with increase in the transmitter-receiver distance </a:t>
            </a:r>
          </a:p>
          <a:p>
            <a:pPr marL="1657350" lvl="3" indent="-285750">
              <a:buFont typeface="Arial" panose="020B0604020202020204" pitchFamily="34" charset="0"/>
              <a:buChar char="•"/>
            </a:pPr>
            <a:r>
              <a:rPr lang="en-US" dirty="0"/>
              <a:t>Slight error in the angle of arrival calculation is translated into a huge error in the actual location estimation</a:t>
            </a:r>
          </a:p>
          <a:p>
            <a:pPr marL="1657350" lvl="3" indent="-285750">
              <a:buFont typeface="Arial" panose="020B0604020202020204" pitchFamily="34" charset="0"/>
              <a:buChar char="•"/>
            </a:pPr>
            <a:r>
              <a:rPr lang="en-US" dirty="0"/>
              <a:t>Due to multipath effects in indoor environments line of sight (LOS) is often hard to obtain. </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Source:  </a:t>
            </a:r>
            <a:r>
              <a:rPr lang="en-US" dirty="0">
                <a:hlinkClick r:id="rId4">
                  <a:extLst>
                    <a:ext uri="{A12FA001-AC4F-418D-AE19-62706E023703}">
                      <ahyp:hlinkClr xmlns:ahyp="http://schemas.microsoft.com/office/drawing/2018/hyperlinkcolor" val="tx"/>
                    </a:ext>
                  </a:extLst>
                </a:hlinkClick>
              </a:rPr>
              <a:t>“</a:t>
            </a:r>
            <a:r>
              <a:rPr lang="en-US" dirty="0"/>
              <a:t>A Survey of Indoor Localization Systems and Technologies”</a:t>
            </a:r>
          </a:p>
          <a:p>
            <a:pPr marL="742950" lvl="1" indent="-285750">
              <a:buFont typeface="Arial" panose="020B0604020202020204" pitchFamily="34" charset="0"/>
              <a:buChar char="•"/>
            </a:pPr>
            <a:r>
              <a:rPr lang="en-US" dirty="0"/>
              <a:t>Written by Faheem </a:t>
            </a:r>
            <a:r>
              <a:rPr lang="en-US" dirty="0" err="1"/>
              <a:t>Zafari</a:t>
            </a:r>
            <a:r>
              <a:rPr lang="en-US" dirty="0"/>
              <a:t>, </a:t>
            </a:r>
            <a:r>
              <a:rPr lang="en-US" i="1" dirty="0"/>
              <a:t>Student Member, IEEE, </a:t>
            </a:r>
            <a:r>
              <a:rPr lang="en-US" dirty="0"/>
              <a:t>Athanasios </a:t>
            </a:r>
            <a:r>
              <a:rPr lang="en-US" dirty="0" err="1"/>
              <a:t>Gkelias</a:t>
            </a:r>
            <a:r>
              <a:rPr lang="en-US" dirty="0"/>
              <a:t>, </a:t>
            </a:r>
            <a:r>
              <a:rPr lang="en-US" i="1" dirty="0"/>
              <a:t>Senior Member, IEEE, </a:t>
            </a:r>
            <a:r>
              <a:rPr lang="en-US" dirty="0"/>
              <a:t>Kin K. Leung, </a:t>
            </a:r>
            <a:r>
              <a:rPr lang="en-US" i="1" dirty="0"/>
              <a:t>Fellow, IEEE </a:t>
            </a:r>
            <a:endParaRPr lang="en-US" dirty="0"/>
          </a:p>
          <a:p>
            <a:pPr marL="742950" lvl="1" indent="-285750">
              <a:buFont typeface="Arial" panose="020B0604020202020204" pitchFamily="34" charset="0"/>
              <a:buChar char="•"/>
            </a:pPr>
            <a:r>
              <a:rPr lang="en-US" dirty="0">
                <a:hlinkClick r:id="rId4"/>
              </a:rPr>
              <a:t>https://arxiv.org/pdf/1709.01015.pdf</a:t>
            </a:r>
            <a:endParaRPr lang="en-US" dirty="0"/>
          </a:p>
        </p:txBody>
      </p:sp>
    </p:spTree>
    <p:extLst>
      <p:ext uri="{BB962C8B-B14F-4D97-AF65-F5344CB8AC3E}">
        <p14:creationId xmlns:p14="http://schemas.microsoft.com/office/powerpoint/2010/main" val="23140402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33</a:t>
            </a:fld>
            <a:endParaRPr lang="en-US" dirty="0"/>
          </a:p>
        </p:txBody>
      </p:sp>
      <p:sp>
        <p:nvSpPr>
          <p:cNvPr id="7" name="TextBox 6">
            <a:extLst>
              <a:ext uri="{FF2B5EF4-FFF2-40B4-BE49-F238E27FC236}">
                <a16:creationId xmlns:a16="http://schemas.microsoft.com/office/drawing/2014/main" id="{D5D2AB35-4EDF-FD43-9E57-08923A04749F}"/>
              </a:ext>
            </a:extLst>
          </p:cNvPr>
          <p:cNvSpPr txBox="1"/>
          <p:nvPr/>
        </p:nvSpPr>
        <p:spPr>
          <a:xfrm>
            <a:off x="3027329" y="368016"/>
            <a:ext cx="8759510" cy="461665"/>
          </a:xfrm>
          <a:prstGeom prst="rect">
            <a:avLst/>
          </a:prstGeom>
          <a:noFill/>
        </p:spPr>
        <p:txBody>
          <a:bodyPr wrap="square" rtlCol="0">
            <a:spAutoFit/>
          </a:bodyPr>
          <a:lstStyle/>
          <a:p>
            <a:r>
              <a:rPr lang="en-US" sz="2400" b="1" dirty="0"/>
              <a:t>Other Indoor Positioning </a:t>
            </a:r>
            <a:r>
              <a:rPr lang="en-US" sz="2400" b="1" dirty="0" err="1"/>
              <a:t>Techiques</a:t>
            </a:r>
            <a:endParaRPr lang="en-US" sz="2400" b="1" dirty="0"/>
          </a:p>
        </p:txBody>
      </p:sp>
      <p:sp>
        <p:nvSpPr>
          <p:cNvPr id="12" name="TextBox 11">
            <a:extLst>
              <a:ext uri="{FF2B5EF4-FFF2-40B4-BE49-F238E27FC236}">
                <a16:creationId xmlns:a16="http://schemas.microsoft.com/office/drawing/2014/main" id="{7FE7FC48-DD8D-5C47-9C7D-B91D1C3DB4B9}"/>
              </a:ext>
            </a:extLst>
          </p:cNvPr>
          <p:cNvSpPr txBox="1"/>
          <p:nvPr/>
        </p:nvSpPr>
        <p:spPr>
          <a:xfrm>
            <a:off x="272980" y="1042450"/>
            <a:ext cx="11792640" cy="5632311"/>
          </a:xfrm>
          <a:prstGeom prst="rect">
            <a:avLst/>
          </a:prstGeom>
          <a:noFill/>
        </p:spPr>
        <p:txBody>
          <a:bodyPr wrap="square" rtlCol="0">
            <a:spAutoFit/>
          </a:bodyPr>
          <a:lstStyle/>
          <a:p>
            <a:pPr marL="285750" indent="-285750">
              <a:buFont typeface="Arial" panose="020B0604020202020204" pitchFamily="34" charset="0"/>
              <a:buChar char="•"/>
            </a:pPr>
            <a:r>
              <a:rPr lang="en-US" u="sng" dirty="0"/>
              <a:t>Time of Flight (</a:t>
            </a:r>
            <a:r>
              <a:rPr lang="en-US" u="sng" dirty="0" err="1"/>
              <a:t>ToF</a:t>
            </a:r>
            <a:r>
              <a:rPr lang="en-US" u="sng" dirty="0"/>
              <a:t>)</a:t>
            </a:r>
          </a:p>
          <a:p>
            <a:pPr marL="742950" lvl="1" indent="-285750">
              <a:buFont typeface="Arial" panose="020B0604020202020204" pitchFamily="34" charset="0"/>
              <a:buChar char="•"/>
            </a:pPr>
            <a:r>
              <a:rPr lang="en-US" dirty="0"/>
              <a:t>Exploits the signal propagation time to calculate the distance between the transmitter and the receiver </a:t>
            </a:r>
          </a:p>
          <a:p>
            <a:pPr marL="742950" lvl="1" indent="-285750">
              <a:buFont typeface="Arial" panose="020B0604020202020204" pitchFamily="34" charset="0"/>
              <a:buChar char="•"/>
            </a:pPr>
            <a:r>
              <a:rPr lang="en-US" dirty="0"/>
              <a:t>Requires: </a:t>
            </a:r>
          </a:p>
          <a:p>
            <a:pPr marL="1200150" lvl="2" indent="-285750">
              <a:buFont typeface="Arial" panose="020B0604020202020204" pitchFamily="34" charset="0"/>
              <a:buChar char="•"/>
            </a:pPr>
            <a:r>
              <a:rPr lang="en-US" dirty="0"/>
              <a:t>Strict synchronization between transmitters and receivers</a:t>
            </a:r>
          </a:p>
          <a:p>
            <a:pPr marL="1200150" lvl="2" indent="-285750">
              <a:buFont typeface="Arial" panose="020B0604020202020204" pitchFamily="34" charset="0"/>
              <a:buChar char="•"/>
            </a:pPr>
            <a:r>
              <a:rPr lang="en-US" dirty="0"/>
              <a:t>Timestamps to be transmitted with the signal depending on the underlying communication protocol</a:t>
            </a:r>
          </a:p>
          <a:p>
            <a:pPr marL="742950" lvl="1" indent="-285750">
              <a:buFont typeface="Arial" panose="020B0604020202020204" pitchFamily="34" charset="0"/>
              <a:buChar char="•"/>
            </a:pPr>
            <a:r>
              <a:rPr lang="en-US" dirty="0"/>
              <a:t> Key factors that affect </a:t>
            </a:r>
            <a:r>
              <a:rPr lang="en-US" dirty="0" err="1"/>
              <a:t>ToF</a:t>
            </a:r>
            <a:r>
              <a:rPr lang="en-US" dirty="0"/>
              <a:t> estimation accuracy</a:t>
            </a:r>
          </a:p>
          <a:p>
            <a:pPr marL="1200150" lvl="2" indent="-285750">
              <a:buFont typeface="Arial" panose="020B0604020202020204" pitchFamily="34" charset="0"/>
              <a:buChar char="•"/>
            </a:pPr>
            <a:r>
              <a:rPr lang="en-US" dirty="0"/>
              <a:t>Signal bandwidth</a:t>
            </a:r>
          </a:p>
          <a:p>
            <a:pPr marL="1200150" lvl="2" indent="-285750">
              <a:buFont typeface="Arial" panose="020B0604020202020204" pitchFamily="34" charset="0"/>
              <a:buChar char="•"/>
            </a:pPr>
            <a:r>
              <a:rPr lang="en-US" dirty="0"/>
              <a:t>Sampling rate</a:t>
            </a:r>
          </a:p>
          <a:p>
            <a:pPr marL="1657350" lvl="3" indent="-285750">
              <a:buFont typeface="Arial" panose="020B0604020202020204" pitchFamily="34" charset="0"/>
              <a:buChar char="•"/>
            </a:pPr>
            <a:r>
              <a:rPr lang="en-US" dirty="0"/>
              <a:t>Low sampling rate (in time) reduces the resolution since the signal may arrive between the sampled intervals. </a:t>
            </a:r>
          </a:p>
          <a:p>
            <a:pPr lvl="1"/>
            <a:endParaRPr lang="en-US" dirty="0"/>
          </a:p>
          <a:p>
            <a:pPr marL="285750" indent="-285750">
              <a:buFont typeface="Arial" panose="020B0604020202020204" pitchFamily="34" charset="0"/>
              <a:buChar char="•"/>
            </a:pPr>
            <a:r>
              <a:rPr lang="en-US" i="1" u="sng" dirty="0"/>
              <a:t>Time Difference of Arrival (</a:t>
            </a:r>
            <a:r>
              <a:rPr lang="en-US" i="1" u="sng" dirty="0" err="1"/>
              <a:t>TDoA</a:t>
            </a:r>
            <a:r>
              <a:rPr lang="en-US" i="1" u="sng" dirty="0"/>
              <a:t>) </a:t>
            </a:r>
          </a:p>
          <a:p>
            <a:pPr marL="742950" lvl="1" indent="-285750">
              <a:buFont typeface="Arial" panose="020B0604020202020204" pitchFamily="34" charset="0"/>
              <a:buChar char="•"/>
            </a:pPr>
            <a:r>
              <a:rPr lang="en-US" dirty="0"/>
              <a:t>Exploits the difference in signals propagation times from different transmitters measured at the receiver</a:t>
            </a:r>
          </a:p>
          <a:p>
            <a:pPr marL="742950" lvl="1" indent="-285750">
              <a:buFont typeface="Arial" panose="020B0604020202020204" pitchFamily="34" charset="0"/>
              <a:buChar char="•"/>
            </a:pPr>
            <a:r>
              <a:rPr lang="en-US" dirty="0"/>
              <a:t>This is different from the </a:t>
            </a:r>
            <a:r>
              <a:rPr lang="en-US" dirty="0" err="1"/>
              <a:t>ToF</a:t>
            </a:r>
            <a:r>
              <a:rPr lang="en-US" dirty="0"/>
              <a:t> technique, where the absolute signal propagation time is used. </a:t>
            </a:r>
          </a:p>
          <a:p>
            <a:pPr marL="1200150" lvl="2" indent="-285750">
              <a:buFont typeface="Arial" panose="020B0604020202020204" pitchFamily="34" charset="0"/>
              <a:buChar char="•"/>
            </a:pPr>
            <a:r>
              <a:rPr lang="en-US" dirty="0" err="1"/>
              <a:t>TDoA</a:t>
            </a:r>
            <a:r>
              <a:rPr lang="en-US" dirty="0"/>
              <a:t> measurements from transmitters are converted into physical distance values</a:t>
            </a:r>
          </a:p>
          <a:p>
            <a:pPr marL="1200150" lvl="2" indent="-285750">
              <a:buFont typeface="Arial" panose="020B0604020202020204" pitchFamily="34" charset="0"/>
              <a:buChar char="•"/>
            </a:pPr>
            <a:endParaRPr lang="en-US" dirty="0"/>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Source:  </a:t>
            </a:r>
            <a:r>
              <a:rPr lang="en-US" dirty="0">
                <a:hlinkClick r:id="rId4">
                  <a:extLst>
                    <a:ext uri="{A12FA001-AC4F-418D-AE19-62706E023703}">
                      <ahyp:hlinkClr xmlns:ahyp="http://schemas.microsoft.com/office/drawing/2018/hyperlinkcolor" val="tx"/>
                    </a:ext>
                  </a:extLst>
                </a:hlinkClick>
              </a:rPr>
              <a:t>“</a:t>
            </a:r>
            <a:r>
              <a:rPr lang="en-US" dirty="0"/>
              <a:t>A Survey of Indoor Localization Systems and Technologies”</a:t>
            </a:r>
          </a:p>
          <a:p>
            <a:pPr marL="742950" lvl="1" indent="-285750">
              <a:buFont typeface="Arial" panose="020B0604020202020204" pitchFamily="34" charset="0"/>
              <a:buChar char="•"/>
            </a:pPr>
            <a:r>
              <a:rPr lang="en-US" dirty="0"/>
              <a:t>Written by Faheem </a:t>
            </a:r>
            <a:r>
              <a:rPr lang="en-US" dirty="0" err="1"/>
              <a:t>Zafari</a:t>
            </a:r>
            <a:r>
              <a:rPr lang="en-US" dirty="0"/>
              <a:t>, </a:t>
            </a:r>
            <a:r>
              <a:rPr lang="en-US" i="1" dirty="0"/>
              <a:t>Student Member, IEEE, </a:t>
            </a:r>
            <a:r>
              <a:rPr lang="en-US" dirty="0"/>
              <a:t>Athanasios </a:t>
            </a:r>
            <a:r>
              <a:rPr lang="en-US" dirty="0" err="1"/>
              <a:t>Gkelias</a:t>
            </a:r>
            <a:r>
              <a:rPr lang="en-US" dirty="0"/>
              <a:t>, </a:t>
            </a:r>
            <a:r>
              <a:rPr lang="en-US" i="1" dirty="0"/>
              <a:t>Senior Member, IEEE, </a:t>
            </a:r>
            <a:r>
              <a:rPr lang="en-US" dirty="0"/>
              <a:t>Kin K. Leung, </a:t>
            </a:r>
            <a:r>
              <a:rPr lang="en-US" i="1" dirty="0"/>
              <a:t>Fellow, IEEE </a:t>
            </a:r>
            <a:endParaRPr lang="en-US" dirty="0"/>
          </a:p>
          <a:p>
            <a:pPr marL="742950" lvl="1" indent="-285750">
              <a:buFont typeface="Arial" panose="020B0604020202020204" pitchFamily="34" charset="0"/>
              <a:buChar char="•"/>
            </a:pPr>
            <a:r>
              <a:rPr lang="en-US" dirty="0">
                <a:hlinkClick r:id="rId4"/>
              </a:rPr>
              <a:t>https://arxiv.org/pdf/1709.01015.pdf</a:t>
            </a:r>
            <a:endParaRPr lang="en-US" dirty="0"/>
          </a:p>
        </p:txBody>
      </p:sp>
    </p:spTree>
    <p:extLst>
      <p:ext uri="{BB962C8B-B14F-4D97-AF65-F5344CB8AC3E}">
        <p14:creationId xmlns:p14="http://schemas.microsoft.com/office/powerpoint/2010/main" val="40039583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34</a:t>
            </a:fld>
            <a:endParaRPr lang="en-US" dirty="0"/>
          </a:p>
        </p:txBody>
      </p:sp>
      <p:sp>
        <p:nvSpPr>
          <p:cNvPr id="7" name="TextBox 6">
            <a:extLst>
              <a:ext uri="{FF2B5EF4-FFF2-40B4-BE49-F238E27FC236}">
                <a16:creationId xmlns:a16="http://schemas.microsoft.com/office/drawing/2014/main" id="{D5D2AB35-4EDF-FD43-9E57-08923A04749F}"/>
              </a:ext>
            </a:extLst>
          </p:cNvPr>
          <p:cNvSpPr txBox="1"/>
          <p:nvPr/>
        </p:nvSpPr>
        <p:spPr>
          <a:xfrm>
            <a:off x="3027329" y="368016"/>
            <a:ext cx="8759510" cy="461665"/>
          </a:xfrm>
          <a:prstGeom prst="rect">
            <a:avLst/>
          </a:prstGeom>
          <a:noFill/>
        </p:spPr>
        <p:txBody>
          <a:bodyPr wrap="square" rtlCol="0">
            <a:spAutoFit/>
          </a:bodyPr>
          <a:lstStyle/>
          <a:p>
            <a:r>
              <a:rPr lang="en-US" sz="2400" b="1" dirty="0"/>
              <a:t>Other Indoor Positioning Techniques</a:t>
            </a:r>
          </a:p>
        </p:txBody>
      </p:sp>
      <p:sp>
        <p:nvSpPr>
          <p:cNvPr id="12" name="TextBox 11">
            <a:extLst>
              <a:ext uri="{FF2B5EF4-FFF2-40B4-BE49-F238E27FC236}">
                <a16:creationId xmlns:a16="http://schemas.microsoft.com/office/drawing/2014/main" id="{7FE7FC48-DD8D-5C47-9C7D-B91D1C3DB4B9}"/>
              </a:ext>
            </a:extLst>
          </p:cNvPr>
          <p:cNvSpPr txBox="1"/>
          <p:nvPr/>
        </p:nvSpPr>
        <p:spPr>
          <a:xfrm>
            <a:off x="272979" y="1153960"/>
            <a:ext cx="11837245" cy="4524315"/>
          </a:xfrm>
          <a:prstGeom prst="rect">
            <a:avLst/>
          </a:prstGeom>
          <a:noFill/>
        </p:spPr>
        <p:txBody>
          <a:bodyPr wrap="square" rtlCol="0">
            <a:spAutoFit/>
          </a:bodyPr>
          <a:lstStyle/>
          <a:p>
            <a:pPr marL="285750" indent="-285750">
              <a:buFont typeface="Arial" panose="020B0604020202020204" pitchFamily="34" charset="0"/>
              <a:buChar char="•"/>
            </a:pPr>
            <a:r>
              <a:rPr lang="en-US" u="sng" dirty="0"/>
              <a:t>Return Time of Flight (</a:t>
            </a:r>
            <a:r>
              <a:rPr lang="en-US" u="sng" dirty="0" err="1"/>
              <a:t>RToF</a:t>
            </a:r>
            <a:r>
              <a:rPr lang="en-US" u="sng" dirty="0"/>
              <a:t>) </a:t>
            </a:r>
          </a:p>
          <a:p>
            <a:pPr marL="742950" lvl="1" indent="-285750">
              <a:buFont typeface="Arial" panose="020B0604020202020204" pitchFamily="34" charset="0"/>
              <a:buChar char="•"/>
            </a:pPr>
            <a:r>
              <a:rPr lang="en-US" dirty="0"/>
              <a:t>Measures the round-trip (i.e., transmitter-receiver- transmitter) signal propagation time to estimate the distance between transmitter and receiver.</a:t>
            </a:r>
          </a:p>
          <a:p>
            <a:pPr marL="742950" lvl="1" indent="-285750">
              <a:buFont typeface="Arial" panose="020B0604020202020204" pitchFamily="34" charset="0"/>
              <a:buChar char="•"/>
            </a:pPr>
            <a:r>
              <a:rPr lang="en-US" dirty="0"/>
              <a:t>Similar to </a:t>
            </a:r>
            <a:r>
              <a:rPr lang="en-US" dirty="0" err="1"/>
              <a:t>ToF</a:t>
            </a:r>
            <a:endParaRPr lang="en-US" dirty="0"/>
          </a:p>
          <a:p>
            <a:pPr marL="1200150" lvl="2" indent="-285750">
              <a:buFont typeface="Arial" panose="020B0604020202020204" pitchFamily="34" charset="0"/>
              <a:buChar char="•"/>
            </a:pPr>
            <a:r>
              <a:rPr lang="en-US" dirty="0"/>
              <a:t>Upon receiving a signal from the transmitter, the receiver responds back to the transmitter which then calculates the total round-trip </a:t>
            </a:r>
            <a:r>
              <a:rPr lang="en-US" dirty="0" err="1"/>
              <a:t>ToF</a:t>
            </a:r>
            <a:endParaRPr lang="en-US" dirty="0"/>
          </a:p>
          <a:p>
            <a:pPr marL="1200150" lvl="2" indent="-285750">
              <a:buFont typeface="Arial" panose="020B0604020202020204" pitchFamily="34" charset="0"/>
              <a:buChar char="•"/>
            </a:pPr>
            <a:r>
              <a:rPr lang="en-US" dirty="0"/>
              <a:t>Main benefit</a:t>
            </a:r>
          </a:p>
          <a:p>
            <a:pPr marL="1657350" lvl="3" indent="-285750">
              <a:buFont typeface="Arial" panose="020B0604020202020204" pitchFamily="34" charset="0"/>
              <a:buChar char="•"/>
            </a:pPr>
            <a:r>
              <a:rPr lang="en-US" dirty="0"/>
              <a:t>Relatively moderate clock synchronization between transmitter and receiver is required</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Phase of Arrival (</a:t>
            </a:r>
            <a:r>
              <a:rPr lang="en-US" dirty="0" err="1"/>
              <a:t>PoA</a:t>
            </a:r>
            <a:r>
              <a:rPr lang="en-US" dirty="0"/>
              <a:t>) </a:t>
            </a:r>
          </a:p>
          <a:p>
            <a:pPr marL="742950" lvl="1" indent="-285750">
              <a:buFont typeface="Arial" panose="020B0604020202020204" pitchFamily="34" charset="0"/>
              <a:buChar char="•"/>
            </a:pPr>
            <a:r>
              <a:rPr lang="en-US" dirty="0"/>
              <a:t>Uses the phase or phase difference of carrier signal to estimate the distance between the transmitter and the receiver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Source:  </a:t>
            </a:r>
            <a:r>
              <a:rPr lang="en-US" dirty="0">
                <a:hlinkClick r:id="rId4">
                  <a:extLst>
                    <a:ext uri="{A12FA001-AC4F-418D-AE19-62706E023703}">
                      <ahyp:hlinkClr xmlns:ahyp="http://schemas.microsoft.com/office/drawing/2018/hyperlinkcolor" val="tx"/>
                    </a:ext>
                  </a:extLst>
                </a:hlinkClick>
              </a:rPr>
              <a:t>“</a:t>
            </a:r>
            <a:r>
              <a:rPr lang="en-US" dirty="0"/>
              <a:t>A Survey of Indoor Localization Systems and Technologies”</a:t>
            </a:r>
          </a:p>
          <a:p>
            <a:pPr marL="742950" lvl="1" indent="-285750">
              <a:buFont typeface="Arial" panose="020B0604020202020204" pitchFamily="34" charset="0"/>
              <a:buChar char="•"/>
            </a:pPr>
            <a:r>
              <a:rPr lang="en-US" dirty="0"/>
              <a:t>Written by Faheem </a:t>
            </a:r>
            <a:r>
              <a:rPr lang="en-US" dirty="0" err="1"/>
              <a:t>Zafari</a:t>
            </a:r>
            <a:r>
              <a:rPr lang="en-US" dirty="0"/>
              <a:t>, </a:t>
            </a:r>
            <a:r>
              <a:rPr lang="en-US" i="1" dirty="0"/>
              <a:t>Student Member, IEEE, </a:t>
            </a:r>
            <a:r>
              <a:rPr lang="en-US" dirty="0"/>
              <a:t>Athanasios </a:t>
            </a:r>
            <a:r>
              <a:rPr lang="en-US" dirty="0" err="1"/>
              <a:t>Gkelias</a:t>
            </a:r>
            <a:r>
              <a:rPr lang="en-US" dirty="0"/>
              <a:t>, </a:t>
            </a:r>
            <a:r>
              <a:rPr lang="en-US" i="1" dirty="0"/>
              <a:t>Senior Member, IEEE, </a:t>
            </a:r>
            <a:r>
              <a:rPr lang="en-US" dirty="0"/>
              <a:t>Kin K. Leung, </a:t>
            </a:r>
            <a:r>
              <a:rPr lang="en-US" i="1" dirty="0"/>
              <a:t>Fellow, IEEE </a:t>
            </a:r>
            <a:endParaRPr lang="en-US" dirty="0"/>
          </a:p>
          <a:p>
            <a:pPr marL="742950" lvl="1" indent="-285750">
              <a:buFont typeface="Arial" panose="020B0604020202020204" pitchFamily="34" charset="0"/>
              <a:buChar char="•"/>
            </a:pPr>
            <a:r>
              <a:rPr lang="en-US" dirty="0">
                <a:hlinkClick r:id="rId4"/>
              </a:rPr>
              <a:t>https://arxiv.org/pdf/1709.01015.pdf</a:t>
            </a:r>
            <a:endParaRPr lang="en-US" dirty="0"/>
          </a:p>
        </p:txBody>
      </p:sp>
    </p:spTree>
    <p:extLst>
      <p:ext uri="{BB962C8B-B14F-4D97-AF65-F5344CB8AC3E}">
        <p14:creationId xmlns:p14="http://schemas.microsoft.com/office/powerpoint/2010/main" val="2627428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35</a:t>
            </a:fld>
            <a:endParaRPr lang="en-US" dirty="0"/>
          </a:p>
        </p:txBody>
      </p:sp>
      <p:sp>
        <p:nvSpPr>
          <p:cNvPr id="10" name="TextBox 9">
            <a:extLst>
              <a:ext uri="{FF2B5EF4-FFF2-40B4-BE49-F238E27FC236}">
                <a16:creationId xmlns:a16="http://schemas.microsoft.com/office/drawing/2014/main" id="{2290F8AF-7B31-8A40-8991-1D161F1BC31F}"/>
              </a:ext>
            </a:extLst>
          </p:cNvPr>
          <p:cNvSpPr txBox="1"/>
          <p:nvPr/>
        </p:nvSpPr>
        <p:spPr>
          <a:xfrm>
            <a:off x="3088882" y="3143385"/>
            <a:ext cx="6024333" cy="707886"/>
          </a:xfrm>
          <a:prstGeom prst="rect">
            <a:avLst/>
          </a:prstGeom>
          <a:noFill/>
        </p:spPr>
        <p:txBody>
          <a:bodyPr wrap="square" rtlCol="0">
            <a:spAutoFit/>
          </a:bodyPr>
          <a:lstStyle/>
          <a:p>
            <a:pPr algn="ctr"/>
            <a:r>
              <a:rPr lang="en-US" sz="4000" b="1" u="sng" dirty="0"/>
              <a:t>Appendix of R Code Used</a:t>
            </a:r>
          </a:p>
        </p:txBody>
      </p:sp>
    </p:spTree>
    <p:extLst>
      <p:ext uri="{BB962C8B-B14F-4D97-AF65-F5344CB8AC3E}">
        <p14:creationId xmlns:p14="http://schemas.microsoft.com/office/powerpoint/2010/main" val="1085143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36</a:t>
            </a:fld>
            <a:endParaRPr lang="en-US" dirty="0"/>
          </a:p>
        </p:txBody>
      </p:sp>
      <p:sp>
        <p:nvSpPr>
          <p:cNvPr id="15" name="TextBox 14">
            <a:extLst>
              <a:ext uri="{FF2B5EF4-FFF2-40B4-BE49-F238E27FC236}">
                <a16:creationId xmlns:a16="http://schemas.microsoft.com/office/drawing/2014/main" id="{CCEF9E0E-9F7C-424C-B232-0AD46B547324}"/>
              </a:ext>
            </a:extLst>
          </p:cNvPr>
          <p:cNvSpPr txBox="1"/>
          <p:nvPr/>
        </p:nvSpPr>
        <p:spPr>
          <a:xfrm>
            <a:off x="3027329" y="368016"/>
            <a:ext cx="8759510" cy="461665"/>
          </a:xfrm>
          <a:prstGeom prst="rect">
            <a:avLst/>
          </a:prstGeom>
          <a:noFill/>
        </p:spPr>
        <p:txBody>
          <a:bodyPr wrap="square" rtlCol="0">
            <a:spAutoFit/>
          </a:bodyPr>
          <a:lstStyle/>
          <a:p>
            <a:r>
              <a:rPr lang="en-US" sz="2400" b="1" dirty="0"/>
              <a:t>General R Code Used</a:t>
            </a:r>
          </a:p>
        </p:txBody>
      </p:sp>
      <p:sp>
        <p:nvSpPr>
          <p:cNvPr id="9" name="TextBox 8">
            <a:extLst>
              <a:ext uri="{FF2B5EF4-FFF2-40B4-BE49-F238E27FC236}">
                <a16:creationId xmlns:a16="http://schemas.microsoft.com/office/drawing/2014/main" id="{DBF735C8-316E-F347-9302-21F825F968DD}"/>
              </a:ext>
            </a:extLst>
          </p:cNvPr>
          <p:cNvSpPr txBox="1"/>
          <p:nvPr/>
        </p:nvSpPr>
        <p:spPr>
          <a:xfrm>
            <a:off x="322552" y="1134076"/>
            <a:ext cx="11546896" cy="4801314"/>
          </a:xfrm>
          <a:prstGeom prst="rect">
            <a:avLst/>
          </a:prstGeom>
          <a:noFill/>
        </p:spPr>
        <p:txBody>
          <a:bodyPr wrap="square" rtlCol="0">
            <a:spAutoFit/>
          </a:bodyPr>
          <a:lstStyle/>
          <a:p>
            <a:r>
              <a:rPr lang="en-US" u="sng" dirty="0"/>
              <a:t>Code ran before the models were trained</a:t>
            </a:r>
            <a:endParaRPr lang="en-US" dirty="0"/>
          </a:p>
          <a:p>
            <a:endParaRPr lang="en-US" u="sng" dirty="0"/>
          </a:p>
          <a:p>
            <a:pPr marL="342900" indent="-342900">
              <a:buAutoNum type="arabicPeriod"/>
            </a:pPr>
            <a:r>
              <a:rPr lang="en-US" dirty="0" err="1"/>
              <a:t>set.seed</a:t>
            </a:r>
            <a:r>
              <a:rPr lang="en-US" dirty="0"/>
              <a:t>(123)</a:t>
            </a:r>
          </a:p>
          <a:p>
            <a:pPr marL="342900" indent="-342900">
              <a:buAutoNum type="arabicPeriod"/>
            </a:pPr>
            <a:endParaRPr lang="en-US" dirty="0"/>
          </a:p>
          <a:p>
            <a:pPr marL="342900" indent="-342900">
              <a:buAutoNum type="arabicPeriod"/>
            </a:pPr>
            <a:r>
              <a:rPr lang="en-US" dirty="0"/>
              <a:t>library(</a:t>
            </a:r>
            <a:r>
              <a:rPr lang="en-US" dirty="0" err="1"/>
              <a:t>readr</a:t>
            </a:r>
            <a:r>
              <a:rPr lang="en-US" dirty="0"/>
              <a:t>)</a:t>
            </a:r>
          </a:p>
          <a:p>
            <a:pPr marL="342900" indent="-342900">
              <a:buAutoNum type="arabicPeriod"/>
            </a:pPr>
            <a:endParaRPr lang="en-US" dirty="0"/>
          </a:p>
          <a:p>
            <a:pPr marL="342900" indent="-342900">
              <a:buAutoNum type="arabicPeriod"/>
            </a:pPr>
            <a:r>
              <a:rPr lang="en-US" dirty="0"/>
              <a:t>library(caret)</a:t>
            </a:r>
          </a:p>
          <a:p>
            <a:pPr marL="342900" indent="-342900">
              <a:buAutoNum type="arabicPeriod"/>
            </a:pPr>
            <a:endParaRPr lang="en-US" dirty="0"/>
          </a:p>
          <a:p>
            <a:pPr marL="342900" indent="-342900">
              <a:buAutoNum type="arabicPeriod"/>
            </a:pPr>
            <a:r>
              <a:rPr lang="en-US" dirty="0"/>
              <a:t>library(</a:t>
            </a:r>
            <a:r>
              <a:rPr lang="en-US" dirty="0" err="1"/>
              <a:t>do_parallel</a:t>
            </a:r>
            <a:r>
              <a:rPr lang="en-US" dirty="0"/>
              <a:t>)</a:t>
            </a:r>
          </a:p>
          <a:p>
            <a:pPr marL="342900" indent="-342900">
              <a:buAutoNum type="arabicPeriod"/>
            </a:pPr>
            <a:endParaRPr lang="en-US" dirty="0"/>
          </a:p>
          <a:p>
            <a:pPr marL="342900" indent="-342900">
              <a:buAutoNum type="arabicPeriod"/>
            </a:pPr>
            <a:r>
              <a:rPr lang="en-US" dirty="0"/>
              <a:t>Parallel processing was set up using the following</a:t>
            </a:r>
          </a:p>
          <a:p>
            <a:pPr marL="800100" lvl="1" indent="-342900">
              <a:buFont typeface="+mj-lt"/>
              <a:buAutoNum type="alphaLcPeriod"/>
            </a:pPr>
            <a:r>
              <a:rPr lang="en-US" dirty="0"/>
              <a:t>  cl1 &lt;- </a:t>
            </a:r>
            <a:r>
              <a:rPr lang="en-US" dirty="0" err="1"/>
              <a:t>makeCluster</a:t>
            </a:r>
            <a:r>
              <a:rPr lang="en-US" dirty="0"/>
              <a:t>(3)</a:t>
            </a:r>
          </a:p>
          <a:p>
            <a:pPr marL="800100" lvl="1" indent="-342900">
              <a:buFont typeface="+mj-lt"/>
              <a:buAutoNum type="alphaLcPeriod"/>
            </a:pPr>
            <a:r>
              <a:rPr lang="en-US" dirty="0" err="1"/>
              <a:t>registerDoParallel</a:t>
            </a:r>
            <a:r>
              <a:rPr lang="en-US" dirty="0"/>
              <a:t>(cl1)</a:t>
            </a:r>
          </a:p>
          <a:p>
            <a:pPr marL="800100" lvl="1" indent="-342900">
              <a:buFont typeface="+mj-lt"/>
              <a:buAutoNum type="alphaLcPeriod"/>
            </a:pPr>
            <a:r>
              <a:rPr lang="en-US" dirty="0" err="1"/>
              <a:t>getDoParWorkers</a:t>
            </a:r>
            <a:r>
              <a:rPr lang="en-US" dirty="0"/>
              <a:t>()</a:t>
            </a:r>
          </a:p>
          <a:p>
            <a:pPr marL="800100" lvl="1" indent="-342900">
              <a:buFont typeface="+mj-lt"/>
              <a:buAutoNum type="alphaLcPeriod"/>
            </a:pPr>
            <a:endParaRPr lang="en-US" dirty="0"/>
          </a:p>
          <a:p>
            <a:pPr marL="342900" indent="-342900">
              <a:buFont typeface="+mj-lt"/>
              <a:buAutoNum type="arabicPeriod"/>
            </a:pPr>
            <a:r>
              <a:rPr lang="en-US" dirty="0"/>
              <a:t>RF tuning grid used on all random forest models</a:t>
            </a:r>
          </a:p>
          <a:p>
            <a:pPr marL="800100" lvl="1" indent="-342900">
              <a:buFont typeface="+mj-lt"/>
              <a:buAutoNum type="alphaLcPeriod"/>
            </a:pPr>
            <a:r>
              <a:rPr lang="en-US" dirty="0" err="1"/>
              <a:t>rfGrid</a:t>
            </a:r>
            <a:r>
              <a:rPr lang="en-US" dirty="0"/>
              <a:t> &lt;- </a:t>
            </a:r>
            <a:r>
              <a:rPr lang="en-US" dirty="0" err="1"/>
              <a:t>expand.grid</a:t>
            </a:r>
            <a:r>
              <a:rPr lang="en-US" dirty="0"/>
              <a:t>(</a:t>
            </a:r>
            <a:r>
              <a:rPr lang="en-US" dirty="0" err="1"/>
              <a:t>mtry</a:t>
            </a:r>
            <a:r>
              <a:rPr lang="en-US" dirty="0"/>
              <a:t>=c(1,2,3,4,5))</a:t>
            </a:r>
          </a:p>
        </p:txBody>
      </p:sp>
    </p:spTree>
    <p:extLst>
      <p:ext uri="{BB962C8B-B14F-4D97-AF65-F5344CB8AC3E}">
        <p14:creationId xmlns:p14="http://schemas.microsoft.com/office/powerpoint/2010/main" val="70048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37</a:t>
            </a:fld>
            <a:endParaRPr lang="en-US" dirty="0"/>
          </a:p>
        </p:txBody>
      </p:sp>
      <p:sp>
        <p:nvSpPr>
          <p:cNvPr id="15" name="TextBox 14">
            <a:extLst>
              <a:ext uri="{FF2B5EF4-FFF2-40B4-BE49-F238E27FC236}">
                <a16:creationId xmlns:a16="http://schemas.microsoft.com/office/drawing/2014/main" id="{CCEF9E0E-9F7C-424C-B232-0AD46B547324}"/>
              </a:ext>
            </a:extLst>
          </p:cNvPr>
          <p:cNvSpPr txBox="1"/>
          <p:nvPr/>
        </p:nvSpPr>
        <p:spPr>
          <a:xfrm>
            <a:off x="3027329" y="368016"/>
            <a:ext cx="8759510" cy="461665"/>
          </a:xfrm>
          <a:prstGeom prst="rect">
            <a:avLst/>
          </a:prstGeom>
          <a:noFill/>
        </p:spPr>
        <p:txBody>
          <a:bodyPr wrap="square" rtlCol="0">
            <a:spAutoFit/>
          </a:bodyPr>
          <a:lstStyle/>
          <a:p>
            <a:r>
              <a:rPr lang="en-US" sz="2400" b="1" dirty="0" err="1"/>
              <a:t>Dataframe</a:t>
            </a:r>
            <a:r>
              <a:rPr lang="en-US" sz="2400" b="1" dirty="0"/>
              <a:t> using 70% of the WAPs</a:t>
            </a:r>
          </a:p>
        </p:txBody>
      </p:sp>
      <p:sp>
        <p:nvSpPr>
          <p:cNvPr id="9" name="TextBox 8">
            <a:extLst>
              <a:ext uri="{FF2B5EF4-FFF2-40B4-BE49-F238E27FC236}">
                <a16:creationId xmlns:a16="http://schemas.microsoft.com/office/drawing/2014/main" id="{DBF735C8-316E-F347-9302-21F825F968DD}"/>
              </a:ext>
            </a:extLst>
          </p:cNvPr>
          <p:cNvSpPr txBox="1"/>
          <p:nvPr/>
        </p:nvSpPr>
        <p:spPr>
          <a:xfrm>
            <a:off x="396060" y="1012813"/>
            <a:ext cx="11546896" cy="5355312"/>
          </a:xfrm>
          <a:prstGeom prst="rect">
            <a:avLst/>
          </a:prstGeom>
          <a:noFill/>
        </p:spPr>
        <p:txBody>
          <a:bodyPr wrap="square" rtlCol="0">
            <a:spAutoFit/>
          </a:bodyPr>
          <a:lstStyle/>
          <a:p>
            <a:pPr marL="342900" indent="-342900">
              <a:buAutoNum type="arabicPeriod"/>
            </a:pPr>
            <a:r>
              <a:rPr lang="en-US" dirty="0"/>
              <a:t>Bldg2_70 &lt;- </a:t>
            </a:r>
            <a:r>
              <a:rPr lang="en-US" dirty="0" err="1"/>
              <a:t>read.csv</a:t>
            </a:r>
            <a:r>
              <a:rPr lang="en-US" dirty="0"/>
              <a:t>("</a:t>
            </a:r>
            <a:r>
              <a:rPr lang="en-US" dirty="0" err="1"/>
              <a:t>trainingData</a:t>
            </a:r>
            <a:r>
              <a:rPr lang="en-US" dirty="0"/>
              <a:t> - 70%.csv")</a:t>
            </a:r>
          </a:p>
          <a:p>
            <a:pPr marL="342900" indent="-342900">
              <a:buAutoNum type="arabicPeriod"/>
            </a:pPr>
            <a:endParaRPr lang="en-US" dirty="0"/>
          </a:p>
          <a:p>
            <a:pPr marL="342900" indent="-342900">
              <a:buAutoNum type="arabicPeriod"/>
            </a:pPr>
            <a:r>
              <a:rPr lang="en-US" dirty="0"/>
              <a:t>Creating the dependent variable</a:t>
            </a:r>
          </a:p>
          <a:p>
            <a:pPr marL="800100" lvl="1" indent="-342900">
              <a:buFont typeface="+mj-lt"/>
              <a:buAutoNum type="alphaLcPeriod"/>
            </a:pPr>
            <a:r>
              <a:rPr lang="en-US" u="sng" dirty="0"/>
              <a:t>Bldg2_70 </a:t>
            </a:r>
            <a:r>
              <a:rPr lang="en-US" dirty="0"/>
              <a:t>&lt;- </a:t>
            </a:r>
            <a:r>
              <a:rPr lang="en-US" dirty="0" err="1"/>
              <a:t>cbind</a:t>
            </a:r>
            <a:r>
              <a:rPr lang="en-US" dirty="0"/>
              <a:t>(Bldg2_70,paste(Bldg2_70$BUILDINGID,Bldg2_70$FLOOR,Bldg2_70$SPACEID,Bldg2_70$RELATIVEPOSITION),</a:t>
            </a:r>
            <a:r>
              <a:rPr lang="en-US" dirty="0" err="1"/>
              <a:t>stringsAsFactors</a:t>
            </a:r>
            <a:r>
              <a:rPr lang="en-US" dirty="0"/>
              <a:t>=FALSE)</a:t>
            </a:r>
          </a:p>
          <a:p>
            <a:pPr marL="800100" lvl="1" indent="-342900">
              <a:buFont typeface="+mj-lt"/>
              <a:buAutoNum type="alphaLcPeriod"/>
            </a:pPr>
            <a:endParaRPr lang="en-US" dirty="0"/>
          </a:p>
          <a:p>
            <a:pPr marL="800100" lvl="1" indent="-342900">
              <a:buFont typeface="+mj-lt"/>
              <a:buAutoNum type="alphaLcPeriod"/>
            </a:pPr>
            <a:r>
              <a:rPr lang="en-US" u="sng" dirty="0"/>
              <a:t>Renaming the column</a:t>
            </a:r>
          </a:p>
          <a:p>
            <a:pPr marL="1314450" lvl="2" indent="-400050">
              <a:buFont typeface="+mj-lt"/>
              <a:buAutoNum type="romanUcPeriod"/>
            </a:pPr>
            <a:r>
              <a:rPr lang="en-US" dirty="0" err="1"/>
              <a:t>colnames</a:t>
            </a:r>
            <a:r>
              <a:rPr lang="en-US" dirty="0"/>
              <a:t>(Bldg2_70)[148] &lt;- "</a:t>
            </a:r>
            <a:r>
              <a:rPr lang="en-US" dirty="0" err="1"/>
              <a:t>BldgFlrRmRp</a:t>
            </a:r>
            <a:r>
              <a:rPr lang="en-US" dirty="0"/>
              <a:t>”</a:t>
            </a:r>
          </a:p>
          <a:p>
            <a:pPr marL="1314450" lvl="2" indent="-400050">
              <a:buFont typeface="+mj-lt"/>
              <a:buAutoNum type="romanUcPeriod"/>
            </a:pPr>
            <a:endParaRPr lang="en-US" dirty="0"/>
          </a:p>
          <a:p>
            <a:pPr marL="857250" lvl="1" indent="-400050">
              <a:buFont typeface="+mj-lt"/>
              <a:buAutoNum type="alphaLcPeriod"/>
            </a:pPr>
            <a:r>
              <a:rPr lang="en-US" u="sng" dirty="0"/>
              <a:t>Moving the dependent variable column to the front of the data frame</a:t>
            </a:r>
          </a:p>
          <a:p>
            <a:pPr marL="1314450" lvl="2" indent="-400050">
              <a:buFont typeface="+mj-lt"/>
              <a:buAutoNum type="romanUcPeriod"/>
            </a:pPr>
            <a:r>
              <a:rPr lang="en-US" dirty="0"/>
              <a:t>Bldg2_70 &lt;- Bldg2_70[,c(</a:t>
            </a:r>
            <a:r>
              <a:rPr lang="en-US" dirty="0" err="1"/>
              <a:t>ncol</a:t>
            </a:r>
            <a:r>
              <a:rPr lang="en-US" dirty="0"/>
              <a:t>(Bldg2_70), 1:(</a:t>
            </a:r>
            <a:r>
              <a:rPr lang="en-US" dirty="0" err="1"/>
              <a:t>ncol</a:t>
            </a:r>
            <a:r>
              <a:rPr lang="en-US" dirty="0"/>
              <a:t>(Bldg2_70)-1))]</a:t>
            </a:r>
          </a:p>
          <a:p>
            <a:pPr lvl="2"/>
            <a:endParaRPr lang="en-US" dirty="0"/>
          </a:p>
          <a:p>
            <a:pPr marL="400050" indent="-400050">
              <a:buFont typeface="+mj-lt"/>
              <a:buAutoNum type="arabicPeriod"/>
            </a:pPr>
            <a:r>
              <a:rPr lang="en-US" dirty="0"/>
              <a:t>Removing attributes no longer needed</a:t>
            </a:r>
          </a:p>
          <a:p>
            <a:pPr marL="857250" lvl="1" indent="-400050">
              <a:buFont typeface="+mj-lt"/>
              <a:buAutoNum type="alphaLcPeriod"/>
            </a:pPr>
            <a:r>
              <a:rPr lang="en-US" dirty="0"/>
              <a:t>Bldg2_70$FLOOR &lt;- NULL</a:t>
            </a:r>
          </a:p>
          <a:p>
            <a:pPr marL="857250" lvl="1" indent="-400050">
              <a:buFont typeface="+mj-lt"/>
              <a:buAutoNum type="alphaLcPeriod"/>
            </a:pPr>
            <a:r>
              <a:rPr lang="en-US" dirty="0"/>
              <a:t>Bldg2_70$BUILDINGID &lt;- NULL</a:t>
            </a:r>
          </a:p>
          <a:p>
            <a:pPr marL="857250" lvl="1" indent="-400050">
              <a:buFont typeface="+mj-lt"/>
              <a:buAutoNum type="alphaLcPeriod"/>
            </a:pPr>
            <a:r>
              <a:rPr lang="en-US" dirty="0"/>
              <a:t>Bldg2_70$SPACEID &lt;- NULL</a:t>
            </a:r>
          </a:p>
          <a:p>
            <a:pPr marL="857250" lvl="1" indent="-400050">
              <a:buFont typeface="+mj-lt"/>
              <a:buAutoNum type="alphaLcPeriod"/>
            </a:pPr>
            <a:r>
              <a:rPr lang="en-US" dirty="0"/>
              <a:t>Bldg2_70$RELATIVEPOSITION &lt;- NULL</a:t>
            </a:r>
          </a:p>
          <a:p>
            <a:pPr marL="857250" lvl="1" indent="-400050">
              <a:buFont typeface="+mj-lt"/>
              <a:buAutoNum type="alphaLcPeriod"/>
            </a:pPr>
            <a:endParaRPr lang="en-US" dirty="0"/>
          </a:p>
        </p:txBody>
      </p:sp>
    </p:spTree>
    <p:extLst>
      <p:ext uri="{BB962C8B-B14F-4D97-AF65-F5344CB8AC3E}">
        <p14:creationId xmlns:p14="http://schemas.microsoft.com/office/powerpoint/2010/main" val="4204396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38</a:t>
            </a:fld>
            <a:endParaRPr lang="en-US" dirty="0"/>
          </a:p>
        </p:txBody>
      </p:sp>
      <p:sp>
        <p:nvSpPr>
          <p:cNvPr id="15" name="TextBox 14">
            <a:extLst>
              <a:ext uri="{FF2B5EF4-FFF2-40B4-BE49-F238E27FC236}">
                <a16:creationId xmlns:a16="http://schemas.microsoft.com/office/drawing/2014/main" id="{CCEF9E0E-9F7C-424C-B232-0AD46B547324}"/>
              </a:ext>
            </a:extLst>
          </p:cNvPr>
          <p:cNvSpPr txBox="1"/>
          <p:nvPr/>
        </p:nvSpPr>
        <p:spPr>
          <a:xfrm>
            <a:off x="3027329" y="368016"/>
            <a:ext cx="8759510" cy="461665"/>
          </a:xfrm>
          <a:prstGeom prst="rect">
            <a:avLst/>
          </a:prstGeom>
          <a:noFill/>
        </p:spPr>
        <p:txBody>
          <a:bodyPr wrap="square" rtlCol="0">
            <a:spAutoFit/>
          </a:bodyPr>
          <a:lstStyle/>
          <a:p>
            <a:r>
              <a:rPr lang="en-US" sz="2400" b="1" dirty="0"/>
              <a:t>Models Using 70% of the WAPs</a:t>
            </a:r>
          </a:p>
        </p:txBody>
      </p:sp>
      <p:sp>
        <p:nvSpPr>
          <p:cNvPr id="9" name="TextBox 8">
            <a:extLst>
              <a:ext uri="{FF2B5EF4-FFF2-40B4-BE49-F238E27FC236}">
                <a16:creationId xmlns:a16="http://schemas.microsoft.com/office/drawing/2014/main" id="{DBF735C8-316E-F347-9302-21F825F968DD}"/>
              </a:ext>
            </a:extLst>
          </p:cNvPr>
          <p:cNvSpPr txBox="1"/>
          <p:nvPr/>
        </p:nvSpPr>
        <p:spPr>
          <a:xfrm>
            <a:off x="396060" y="1124324"/>
            <a:ext cx="11546896" cy="4524315"/>
          </a:xfrm>
          <a:prstGeom prst="rect">
            <a:avLst/>
          </a:prstGeom>
          <a:noFill/>
        </p:spPr>
        <p:txBody>
          <a:bodyPr wrap="square" rtlCol="0">
            <a:spAutoFit/>
          </a:bodyPr>
          <a:lstStyle/>
          <a:p>
            <a:pPr marL="342900" indent="-342900">
              <a:buAutoNum type="arabicPeriod"/>
            </a:pPr>
            <a:r>
              <a:rPr lang="en-US" dirty="0"/>
              <a:t>Setting up training and testing frames needed</a:t>
            </a:r>
          </a:p>
          <a:p>
            <a:pPr marL="800100" lvl="1" indent="-342900">
              <a:buFont typeface="+mj-lt"/>
              <a:buAutoNum type="alphaLcPeriod"/>
            </a:pPr>
            <a:r>
              <a:rPr lang="en-US" dirty="0"/>
              <a:t>inTraining_70 &lt;- </a:t>
            </a:r>
            <a:r>
              <a:rPr lang="en-US" dirty="0" err="1"/>
              <a:t>createDataPartition</a:t>
            </a:r>
            <a:r>
              <a:rPr lang="en-US" dirty="0"/>
              <a:t>(Bldg2_70$BldgFlrRmRp, p=.75, list=FALSE)</a:t>
            </a:r>
          </a:p>
          <a:p>
            <a:pPr marL="800100" lvl="1" indent="-342900">
              <a:buFont typeface="+mj-lt"/>
              <a:buAutoNum type="alphaLcPeriod"/>
            </a:pPr>
            <a:endParaRPr lang="en-US" dirty="0"/>
          </a:p>
          <a:p>
            <a:pPr marL="800100" lvl="1" indent="-342900">
              <a:buAutoNum type="alphaLcPeriod"/>
            </a:pPr>
            <a:r>
              <a:rPr lang="en-US" dirty="0"/>
              <a:t>training_70 &lt;- Bldg2_70[inTraining_70,]</a:t>
            </a:r>
          </a:p>
          <a:p>
            <a:pPr marL="800100" lvl="1" indent="-342900">
              <a:buAutoNum type="alphaLcPeriod"/>
            </a:pPr>
            <a:endParaRPr lang="en-US" dirty="0"/>
          </a:p>
          <a:p>
            <a:pPr marL="800100" lvl="1" indent="-342900">
              <a:buAutoNum type="alphaLcPeriod"/>
            </a:pPr>
            <a:r>
              <a:rPr lang="en-US" dirty="0"/>
              <a:t>testing_70 &lt;- Bldg2_70[-inTraining_70,]</a:t>
            </a:r>
          </a:p>
          <a:p>
            <a:pPr marL="342900" indent="-342900">
              <a:buAutoNum type="arabicPeriod"/>
            </a:pPr>
            <a:endParaRPr lang="en-US" dirty="0"/>
          </a:p>
          <a:p>
            <a:pPr marL="342900" indent="-342900">
              <a:buAutoNum type="arabicPeriod"/>
            </a:pPr>
            <a:r>
              <a:rPr lang="en-US" dirty="0"/>
              <a:t>Models</a:t>
            </a:r>
          </a:p>
          <a:p>
            <a:pPr marL="800100" lvl="1" indent="-342900">
              <a:buFont typeface="+mj-lt"/>
              <a:buAutoNum type="alphaLcPeriod"/>
            </a:pPr>
            <a:r>
              <a:rPr lang="en-US" dirty="0"/>
              <a:t>Random Forest</a:t>
            </a:r>
          </a:p>
          <a:p>
            <a:pPr marL="1314450" lvl="2" indent="-400050">
              <a:buFont typeface="+mj-lt"/>
              <a:buAutoNum type="romanUcPeriod"/>
            </a:pPr>
            <a:r>
              <a:rPr lang="en-US" dirty="0"/>
              <a:t>rfFit_70 &lt;- train(</a:t>
            </a:r>
            <a:r>
              <a:rPr lang="en-US" dirty="0" err="1"/>
              <a:t>BldgFlrRmRp</a:t>
            </a:r>
            <a:r>
              <a:rPr lang="en-US" dirty="0"/>
              <a:t>~., data = training_70, method = "rf", </a:t>
            </a:r>
            <a:r>
              <a:rPr lang="en-US" dirty="0" err="1"/>
              <a:t>trControl</a:t>
            </a:r>
            <a:r>
              <a:rPr lang="en-US" dirty="0"/>
              <a:t>=</a:t>
            </a:r>
            <a:r>
              <a:rPr lang="en-US" dirty="0" err="1"/>
              <a:t>fitControl</a:t>
            </a:r>
            <a:r>
              <a:rPr lang="en-US" dirty="0"/>
              <a:t>, </a:t>
            </a:r>
            <a:r>
              <a:rPr lang="en-US" dirty="0" err="1"/>
              <a:t>tuneGrid</a:t>
            </a:r>
            <a:r>
              <a:rPr lang="en-US" dirty="0"/>
              <a:t>=</a:t>
            </a:r>
            <a:r>
              <a:rPr lang="en-US" dirty="0" err="1"/>
              <a:t>rfGrid</a:t>
            </a:r>
            <a:endParaRPr lang="en-US" dirty="0"/>
          </a:p>
          <a:p>
            <a:pPr lvl="2"/>
            <a:endParaRPr lang="en-US" dirty="0"/>
          </a:p>
          <a:p>
            <a:pPr marL="857250" lvl="1" indent="-400050">
              <a:buFont typeface="+mj-lt"/>
              <a:buAutoNum type="alphaLcPeriod"/>
            </a:pPr>
            <a:r>
              <a:rPr lang="en-US" dirty="0"/>
              <a:t>C5.0</a:t>
            </a:r>
          </a:p>
          <a:p>
            <a:pPr marL="1314450" lvl="2" indent="-400050">
              <a:buFont typeface="+mj-lt"/>
              <a:buAutoNum type="alphaLcPeriod"/>
            </a:pPr>
            <a:r>
              <a:rPr lang="en-US" dirty="0"/>
              <a:t>C5Fit_70 &lt;- train(</a:t>
            </a:r>
            <a:r>
              <a:rPr lang="en-US" dirty="0" err="1"/>
              <a:t>BldgFlrRmRp</a:t>
            </a:r>
            <a:r>
              <a:rPr lang="en-US" dirty="0"/>
              <a:t>~., data = training_70, method = "C5.0", </a:t>
            </a:r>
            <a:r>
              <a:rPr lang="en-US" dirty="0" err="1"/>
              <a:t>trControl</a:t>
            </a:r>
            <a:r>
              <a:rPr lang="en-US" dirty="0"/>
              <a:t>=</a:t>
            </a:r>
            <a:r>
              <a:rPr lang="en-US" dirty="0" err="1"/>
              <a:t>fitControl</a:t>
            </a:r>
            <a:r>
              <a:rPr lang="en-US" dirty="0"/>
              <a:t>, </a:t>
            </a:r>
            <a:r>
              <a:rPr lang="en-US" dirty="0" err="1"/>
              <a:t>tuneLength</a:t>
            </a:r>
            <a:r>
              <a:rPr lang="en-US" dirty="0"/>
              <a:t> = 5)</a:t>
            </a:r>
          </a:p>
          <a:p>
            <a:pPr lvl="2"/>
            <a:endParaRPr lang="en-US" dirty="0"/>
          </a:p>
          <a:p>
            <a:pPr marL="857250" lvl="1" indent="-400050">
              <a:buFont typeface="+mj-lt"/>
              <a:buAutoNum type="alphaLcPeriod"/>
            </a:pPr>
            <a:r>
              <a:rPr lang="en-US" dirty="0"/>
              <a:t>KNN</a:t>
            </a:r>
          </a:p>
          <a:p>
            <a:pPr marL="1314450" lvl="2" indent="-400050">
              <a:buFont typeface="+mj-lt"/>
              <a:buAutoNum type="alphaLcPeriod"/>
            </a:pPr>
            <a:r>
              <a:rPr lang="en-US" dirty="0"/>
              <a:t>knnFit_70 &lt;- train(</a:t>
            </a:r>
            <a:r>
              <a:rPr lang="en-US" dirty="0" err="1"/>
              <a:t>BldgFlrRmRp</a:t>
            </a:r>
            <a:r>
              <a:rPr lang="en-US" dirty="0"/>
              <a:t>~., data = training_70, method = "</a:t>
            </a:r>
            <a:r>
              <a:rPr lang="en-US" dirty="0" err="1"/>
              <a:t>kknn</a:t>
            </a:r>
            <a:r>
              <a:rPr lang="en-US" dirty="0"/>
              <a:t>", </a:t>
            </a:r>
            <a:r>
              <a:rPr lang="en-US" dirty="0" err="1"/>
              <a:t>trControl</a:t>
            </a:r>
            <a:r>
              <a:rPr lang="en-US" dirty="0"/>
              <a:t>=</a:t>
            </a:r>
            <a:r>
              <a:rPr lang="en-US" dirty="0" err="1"/>
              <a:t>fitControl</a:t>
            </a:r>
            <a:r>
              <a:rPr lang="en-US" dirty="0"/>
              <a:t>, k=5)</a:t>
            </a:r>
          </a:p>
        </p:txBody>
      </p:sp>
    </p:spTree>
    <p:extLst>
      <p:ext uri="{BB962C8B-B14F-4D97-AF65-F5344CB8AC3E}">
        <p14:creationId xmlns:p14="http://schemas.microsoft.com/office/powerpoint/2010/main" val="620779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39</a:t>
            </a:fld>
            <a:endParaRPr lang="en-US" dirty="0"/>
          </a:p>
        </p:txBody>
      </p:sp>
      <p:sp>
        <p:nvSpPr>
          <p:cNvPr id="9" name="TextBox 8">
            <a:extLst>
              <a:ext uri="{FF2B5EF4-FFF2-40B4-BE49-F238E27FC236}">
                <a16:creationId xmlns:a16="http://schemas.microsoft.com/office/drawing/2014/main" id="{DBF735C8-316E-F347-9302-21F825F968DD}"/>
              </a:ext>
            </a:extLst>
          </p:cNvPr>
          <p:cNvSpPr txBox="1"/>
          <p:nvPr/>
        </p:nvSpPr>
        <p:spPr>
          <a:xfrm>
            <a:off x="396060" y="1068568"/>
            <a:ext cx="11546896" cy="5355312"/>
          </a:xfrm>
          <a:prstGeom prst="rect">
            <a:avLst/>
          </a:prstGeom>
          <a:noFill/>
        </p:spPr>
        <p:txBody>
          <a:bodyPr wrap="square" rtlCol="0">
            <a:spAutoFit/>
          </a:bodyPr>
          <a:lstStyle/>
          <a:p>
            <a:pPr marL="342900" indent="-342900">
              <a:buAutoNum type="arabicPeriod"/>
            </a:pPr>
            <a:r>
              <a:rPr lang="en-US" dirty="0"/>
              <a:t>Bldg2_80 &lt;- </a:t>
            </a:r>
            <a:r>
              <a:rPr lang="en-US" dirty="0" err="1"/>
              <a:t>read.csv</a:t>
            </a:r>
            <a:r>
              <a:rPr lang="en-US" dirty="0"/>
              <a:t>("</a:t>
            </a:r>
            <a:r>
              <a:rPr lang="en-US" dirty="0" err="1"/>
              <a:t>trainingData</a:t>
            </a:r>
            <a:r>
              <a:rPr lang="en-US" dirty="0"/>
              <a:t> - 80%.csv")</a:t>
            </a:r>
          </a:p>
          <a:p>
            <a:pPr marL="342900" indent="-342900">
              <a:buAutoNum type="arabicPeriod"/>
            </a:pPr>
            <a:endParaRPr lang="en-US" dirty="0"/>
          </a:p>
          <a:p>
            <a:pPr marL="342900" indent="-342900">
              <a:buAutoNum type="arabicPeriod"/>
            </a:pPr>
            <a:r>
              <a:rPr lang="en-US" dirty="0"/>
              <a:t>Creating the dependent variable</a:t>
            </a:r>
          </a:p>
          <a:p>
            <a:pPr marL="800100" lvl="1" indent="-342900">
              <a:buFont typeface="+mj-lt"/>
              <a:buAutoNum type="alphaLcPeriod"/>
            </a:pPr>
            <a:r>
              <a:rPr lang="en-US" u="sng" dirty="0"/>
              <a:t>Bldg2_80 </a:t>
            </a:r>
            <a:r>
              <a:rPr lang="en-US" dirty="0"/>
              <a:t>&lt;- </a:t>
            </a:r>
            <a:r>
              <a:rPr lang="en-US" dirty="0" err="1"/>
              <a:t>cbind</a:t>
            </a:r>
            <a:r>
              <a:rPr lang="en-US" dirty="0"/>
              <a:t>(Bldg2_80,paste(Bldg2_80$BUILDINGID,Bldg2_80$FLOOR,Bldg2_80$SPACEID,Bldg2_80$RELATIVEPOSITION),</a:t>
            </a:r>
            <a:r>
              <a:rPr lang="en-US" dirty="0" err="1"/>
              <a:t>stringsAsFactors</a:t>
            </a:r>
            <a:r>
              <a:rPr lang="en-US" dirty="0"/>
              <a:t>=FALSE)</a:t>
            </a:r>
          </a:p>
          <a:p>
            <a:pPr marL="800100" lvl="1" indent="-342900">
              <a:buFont typeface="+mj-lt"/>
              <a:buAutoNum type="alphaLcPeriod"/>
            </a:pPr>
            <a:endParaRPr lang="en-US" dirty="0"/>
          </a:p>
          <a:p>
            <a:pPr marL="800100" lvl="1" indent="-342900">
              <a:buFont typeface="+mj-lt"/>
              <a:buAutoNum type="alphaLcPeriod"/>
            </a:pPr>
            <a:r>
              <a:rPr lang="en-US" u="sng" dirty="0"/>
              <a:t>Renaming the column</a:t>
            </a:r>
          </a:p>
          <a:p>
            <a:pPr marL="1314450" lvl="2" indent="-400050">
              <a:buFont typeface="+mj-lt"/>
              <a:buAutoNum type="romanUcPeriod"/>
            </a:pPr>
            <a:r>
              <a:rPr lang="en-US" dirty="0" err="1"/>
              <a:t>colnames</a:t>
            </a:r>
            <a:r>
              <a:rPr lang="en-US" dirty="0"/>
              <a:t>(Bldg2_80)[168] &lt;- "</a:t>
            </a:r>
            <a:r>
              <a:rPr lang="en-US" dirty="0" err="1"/>
              <a:t>BldgFlrRmRp</a:t>
            </a:r>
            <a:r>
              <a:rPr lang="en-US" dirty="0"/>
              <a:t>”</a:t>
            </a:r>
          </a:p>
          <a:p>
            <a:pPr marL="1314450" lvl="2" indent="-400050">
              <a:buFont typeface="+mj-lt"/>
              <a:buAutoNum type="romanUcPeriod"/>
            </a:pPr>
            <a:endParaRPr lang="en-US" dirty="0"/>
          </a:p>
          <a:p>
            <a:pPr marL="857250" lvl="1" indent="-400050">
              <a:buFont typeface="+mj-lt"/>
              <a:buAutoNum type="alphaLcPeriod"/>
            </a:pPr>
            <a:r>
              <a:rPr lang="en-US" u="sng" dirty="0"/>
              <a:t>Moving the dependent variable column to the front of the data frame</a:t>
            </a:r>
          </a:p>
          <a:p>
            <a:pPr marL="1314450" lvl="2" indent="-400050">
              <a:buFont typeface="+mj-lt"/>
              <a:buAutoNum type="romanUcPeriod"/>
            </a:pPr>
            <a:r>
              <a:rPr lang="en-US" dirty="0"/>
              <a:t>Bldg2_80 &lt;- Bldg2_80[,c(</a:t>
            </a:r>
            <a:r>
              <a:rPr lang="en-US" dirty="0" err="1"/>
              <a:t>ncol</a:t>
            </a:r>
            <a:r>
              <a:rPr lang="en-US" dirty="0"/>
              <a:t>(Bldg2_80), 1:(</a:t>
            </a:r>
            <a:r>
              <a:rPr lang="en-US" dirty="0" err="1"/>
              <a:t>ncol</a:t>
            </a:r>
            <a:r>
              <a:rPr lang="en-US" dirty="0"/>
              <a:t>(Bldg2_80)-1))]</a:t>
            </a:r>
          </a:p>
          <a:p>
            <a:pPr lvl="2"/>
            <a:endParaRPr lang="en-US" dirty="0"/>
          </a:p>
          <a:p>
            <a:pPr marL="400050" indent="-400050">
              <a:buFont typeface="+mj-lt"/>
              <a:buAutoNum type="arabicPeriod"/>
            </a:pPr>
            <a:r>
              <a:rPr lang="en-US" dirty="0"/>
              <a:t>Removing attributes no longer needed</a:t>
            </a:r>
          </a:p>
          <a:p>
            <a:pPr marL="857250" lvl="1" indent="-400050">
              <a:buFont typeface="+mj-lt"/>
              <a:buAutoNum type="alphaLcPeriod"/>
            </a:pPr>
            <a:r>
              <a:rPr lang="en-US" dirty="0"/>
              <a:t>Bldg2_80$FLOOR &lt;- NULL</a:t>
            </a:r>
          </a:p>
          <a:p>
            <a:pPr marL="857250" lvl="1" indent="-400050">
              <a:buFont typeface="+mj-lt"/>
              <a:buAutoNum type="alphaLcPeriod"/>
            </a:pPr>
            <a:r>
              <a:rPr lang="en-US" dirty="0"/>
              <a:t>Bldg2_80$BUILDINGID &lt;- NULL</a:t>
            </a:r>
          </a:p>
          <a:p>
            <a:pPr marL="857250" lvl="1" indent="-400050">
              <a:buFont typeface="+mj-lt"/>
              <a:buAutoNum type="alphaLcPeriod"/>
            </a:pPr>
            <a:r>
              <a:rPr lang="en-US" dirty="0"/>
              <a:t>Bldg2_80$SPACEID &lt;- NULL</a:t>
            </a:r>
          </a:p>
          <a:p>
            <a:pPr marL="857250" lvl="1" indent="-400050">
              <a:buFont typeface="+mj-lt"/>
              <a:buAutoNum type="alphaLcPeriod"/>
            </a:pPr>
            <a:r>
              <a:rPr lang="en-US" dirty="0"/>
              <a:t>Bldg2_80$RELATIVEPOSITION &lt;- NULL</a:t>
            </a:r>
          </a:p>
          <a:p>
            <a:pPr marL="857250" lvl="1" indent="-400050">
              <a:buFont typeface="+mj-lt"/>
              <a:buAutoNum type="alphaLcPeriod"/>
            </a:pPr>
            <a:endParaRPr lang="en-US" dirty="0"/>
          </a:p>
        </p:txBody>
      </p:sp>
      <p:sp>
        <p:nvSpPr>
          <p:cNvPr id="7" name="TextBox 6">
            <a:extLst>
              <a:ext uri="{FF2B5EF4-FFF2-40B4-BE49-F238E27FC236}">
                <a16:creationId xmlns:a16="http://schemas.microsoft.com/office/drawing/2014/main" id="{ADB4188C-3291-E144-8F23-06DC1B457D2B}"/>
              </a:ext>
            </a:extLst>
          </p:cNvPr>
          <p:cNvSpPr txBox="1"/>
          <p:nvPr/>
        </p:nvSpPr>
        <p:spPr>
          <a:xfrm>
            <a:off x="3027329" y="368016"/>
            <a:ext cx="8759510" cy="461665"/>
          </a:xfrm>
          <a:prstGeom prst="rect">
            <a:avLst/>
          </a:prstGeom>
          <a:noFill/>
        </p:spPr>
        <p:txBody>
          <a:bodyPr wrap="square" rtlCol="0">
            <a:spAutoFit/>
          </a:bodyPr>
          <a:lstStyle/>
          <a:p>
            <a:r>
              <a:rPr lang="en-US" sz="2400" b="1" dirty="0" err="1"/>
              <a:t>Dataframe</a:t>
            </a:r>
            <a:r>
              <a:rPr lang="en-US" sz="2400" b="1" dirty="0"/>
              <a:t> using 80% of the WAPs</a:t>
            </a:r>
          </a:p>
        </p:txBody>
      </p:sp>
    </p:spTree>
    <p:extLst>
      <p:ext uri="{BB962C8B-B14F-4D97-AF65-F5344CB8AC3E}">
        <p14:creationId xmlns:p14="http://schemas.microsoft.com/office/powerpoint/2010/main" val="1021359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75F8DD-7A65-0844-8270-DFE9D039C2A4}"/>
              </a:ext>
            </a:extLst>
          </p:cNvPr>
          <p:cNvSpPr txBox="1"/>
          <p:nvPr/>
        </p:nvSpPr>
        <p:spPr>
          <a:xfrm>
            <a:off x="3027329" y="368016"/>
            <a:ext cx="5276412" cy="461665"/>
          </a:xfrm>
          <a:prstGeom prst="rect">
            <a:avLst/>
          </a:prstGeom>
          <a:noFill/>
        </p:spPr>
        <p:txBody>
          <a:bodyPr wrap="square" rtlCol="0">
            <a:spAutoFit/>
          </a:bodyPr>
          <a:lstStyle/>
          <a:p>
            <a:r>
              <a:rPr lang="en-US" sz="2400" b="1" dirty="0"/>
              <a:t>Preprocessing Steps</a:t>
            </a:r>
          </a:p>
        </p:txBody>
      </p:sp>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4</a:t>
            </a:fld>
            <a:endParaRPr lang="en-US" dirty="0"/>
          </a:p>
        </p:txBody>
      </p:sp>
      <p:sp>
        <p:nvSpPr>
          <p:cNvPr id="6" name="TextBox 5">
            <a:extLst>
              <a:ext uri="{FF2B5EF4-FFF2-40B4-BE49-F238E27FC236}">
                <a16:creationId xmlns:a16="http://schemas.microsoft.com/office/drawing/2014/main" id="{55CDC91A-722B-BF4E-8F07-3E5528BF01B9}"/>
              </a:ext>
            </a:extLst>
          </p:cNvPr>
          <p:cNvSpPr txBox="1"/>
          <p:nvPr/>
        </p:nvSpPr>
        <p:spPr>
          <a:xfrm>
            <a:off x="516206" y="958578"/>
            <a:ext cx="10289325" cy="5539978"/>
          </a:xfrm>
          <a:prstGeom prst="rect">
            <a:avLst/>
          </a:prstGeom>
          <a:noFill/>
        </p:spPr>
        <p:txBody>
          <a:bodyPr wrap="square" rtlCol="0">
            <a:spAutoFit/>
          </a:bodyPr>
          <a:lstStyle/>
          <a:p>
            <a:pPr marL="457200" indent="-457200">
              <a:buFont typeface="+mj-lt"/>
              <a:buAutoNum type="arabicPeriod"/>
            </a:pPr>
            <a:r>
              <a:rPr lang="en-US" sz="2000" dirty="0"/>
              <a:t>Saved the training data as an Excel workbook</a:t>
            </a:r>
          </a:p>
          <a:p>
            <a:endParaRPr lang="en-US" sz="2000" dirty="0"/>
          </a:p>
          <a:p>
            <a:pPr marL="457200" indent="-457200">
              <a:buFont typeface="+mj-lt"/>
              <a:buAutoNum type="arabicPeriod" startAt="2"/>
            </a:pPr>
            <a:r>
              <a:rPr lang="en-US" sz="2000" dirty="0"/>
              <a:t>For ease of analysis, cut the following attributes from the end of the spreadsheet and insert them at the beginning</a:t>
            </a:r>
            <a:endParaRPr lang="en-US" dirty="0"/>
          </a:p>
          <a:p>
            <a:pPr marL="914400" lvl="1" indent="-457200">
              <a:buFont typeface="+mj-lt"/>
              <a:buAutoNum type="alphaLcPeriod"/>
            </a:pPr>
            <a:r>
              <a:rPr lang="en-US" dirty="0"/>
              <a:t>FLOOR</a:t>
            </a:r>
          </a:p>
          <a:p>
            <a:pPr marL="914400" lvl="1" indent="-457200">
              <a:buFont typeface="+mj-lt"/>
              <a:buAutoNum type="alphaLcPeriod"/>
            </a:pPr>
            <a:r>
              <a:rPr lang="en-US" dirty="0"/>
              <a:t>BUILDINGID</a:t>
            </a:r>
          </a:p>
          <a:p>
            <a:pPr marL="914400" lvl="1" indent="-457200">
              <a:buFont typeface="+mj-lt"/>
              <a:buAutoNum type="alphaLcPeriod"/>
            </a:pPr>
            <a:r>
              <a:rPr lang="en-US" dirty="0"/>
              <a:t>SPACEID</a:t>
            </a:r>
          </a:p>
          <a:p>
            <a:pPr marL="914400" lvl="1" indent="-457200">
              <a:buFont typeface="+mj-lt"/>
              <a:buAutoNum type="alphaLcPeriod"/>
            </a:pPr>
            <a:r>
              <a:rPr lang="en-US" dirty="0"/>
              <a:t>RELATIVEPOSITION</a:t>
            </a:r>
          </a:p>
          <a:p>
            <a:pPr lvl="1"/>
            <a:endParaRPr lang="en-US" dirty="0"/>
          </a:p>
          <a:p>
            <a:pPr marL="457200" indent="-457200">
              <a:buFont typeface="+mj-lt"/>
              <a:buAutoNum type="arabicPeriod" startAt="2"/>
            </a:pPr>
            <a:r>
              <a:rPr lang="en-US" dirty="0"/>
              <a:t>Delete the following attributes which are not needed</a:t>
            </a:r>
          </a:p>
          <a:p>
            <a:pPr marL="914400" lvl="1" indent="-457200">
              <a:buFont typeface="+mj-lt"/>
              <a:buAutoNum type="alphaLcPeriod"/>
            </a:pPr>
            <a:r>
              <a:rPr lang="en-US" dirty="0"/>
              <a:t>LONGITUDE</a:t>
            </a:r>
          </a:p>
          <a:p>
            <a:pPr marL="914400" lvl="1" indent="-457200">
              <a:buFont typeface="+mj-lt"/>
              <a:buAutoNum type="alphaLcPeriod"/>
            </a:pPr>
            <a:r>
              <a:rPr lang="en-US" dirty="0"/>
              <a:t>LATITUDE</a:t>
            </a:r>
          </a:p>
          <a:p>
            <a:pPr marL="914400" lvl="1" indent="-457200">
              <a:buFont typeface="+mj-lt"/>
              <a:buAutoNum type="alphaLcPeriod"/>
            </a:pPr>
            <a:r>
              <a:rPr lang="en-US" dirty="0"/>
              <a:t>USERID</a:t>
            </a:r>
          </a:p>
          <a:p>
            <a:pPr marL="914400" lvl="1" indent="-457200">
              <a:buFont typeface="+mj-lt"/>
              <a:buAutoNum type="alphaLcPeriod"/>
            </a:pPr>
            <a:r>
              <a:rPr lang="en-US" dirty="0"/>
              <a:t>PHONEID</a:t>
            </a:r>
          </a:p>
          <a:p>
            <a:pPr marL="914400" lvl="1" indent="-457200">
              <a:buFont typeface="+mj-lt"/>
              <a:buAutoNum type="alphaLcPeriod"/>
            </a:pPr>
            <a:r>
              <a:rPr lang="en-US" dirty="0"/>
              <a:t>TIMESTAMP</a:t>
            </a:r>
          </a:p>
          <a:p>
            <a:pPr marL="914400" lvl="1" indent="-457200">
              <a:buFont typeface="+mj-lt"/>
              <a:buAutoNum type="alphaLcPeriod"/>
            </a:pPr>
            <a:endParaRPr lang="en-US" dirty="0"/>
          </a:p>
          <a:p>
            <a:pPr marL="457200" indent="-457200">
              <a:buFont typeface="+mj-lt"/>
              <a:buAutoNum type="arabicPeriod" startAt="2"/>
            </a:pPr>
            <a:r>
              <a:rPr lang="en-US" dirty="0"/>
              <a:t>Performed dimension reduction on the data set </a:t>
            </a:r>
            <a:r>
              <a:rPr lang="en-US" i="1" dirty="0"/>
              <a:t>(details on the next slides)</a:t>
            </a:r>
          </a:p>
          <a:p>
            <a:pPr marL="914400" lvl="1" indent="-457200">
              <a:buFont typeface="+mj-lt"/>
              <a:buAutoNum type="alphaLcPeriod"/>
            </a:pPr>
            <a:r>
              <a:rPr lang="en-US" sz="2000" dirty="0"/>
              <a:t>Determine the building with the most observations where all WAPs do not equal 100</a:t>
            </a:r>
          </a:p>
          <a:p>
            <a:pPr marL="914400" lvl="1" indent="-457200">
              <a:buFont typeface="+mj-lt"/>
              <a:buAutoNum type="alphaLcPeriod"/>
            </a:pPr>
            <a:r>
              <a:rPr lang="en-US" sz="2000" dirty="0"/>
              <a:t>Determine the WAPs to include that have the fewest entries equal to 100</a:t>
            </a:r>
          </a:p>
        </p:txBody>
      </p:sp>
      <p:pic>
        <p:nvPicPr>
          <p:cNvPr id="7" name="Picture 6">
            <a:extLst>
              <a:ext uri="{FF2B5EF4-FFF2-40B4-BE49-F238E27FC236}">
                <a16:creationId xmlns:a16="http://schemas.microsoft.com/office/drawing/2014/main" id="{7F3B9D0C-49C5-8F44-9728-85987E8908A5}"/>
              </a:ext>
            </a:extLst>
          </p:cNvPr>
          <p:cNvPicPr>
            <a:picLocks noChangeAspect="1"/>
          </p:cNvPicPr>
          <p:nvPr/>
        </p:nvPicPr>
        <p:blipFill>
          <a:blip r:embed="rId4"/>
          <a:stretch>
            <a:fillRect/>
          </a:stretch>
        </p:blipFill>
        <p:spPr>
          <a:xfrm>
            <a:off x="7894656" y="2646936"/>
            <a:ext cx="3185009" cy="2163261"/>
          </a:xfrm>
          <a:prstGeom prst="rect">
            <a:avLst/>
          </a:prstGeom>
        </p:spPr>
      </p:pic>
    </p:spTree>
    <p:extLst>
      <p:ext uri="{BB962C8B-B14F-4D97-AF65-F5344CB8AC3E}">
        <p14:creationId xmlns:p14="http://schemas.microsoft.com/office/powerpoint/2010/main" val="135406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40</a:t>
            </a:fld>
            <a:endParaRPr lang="en-US" dirty="0"/>
          </a:p>
        </p:txBody>
      </p:sp>
      <p:sp>
        <p:nvSpPr>
          <p:cNvPr id="9" name="TextBox 8">
            <a:extLst>
              <a:ext uri="{FF2B5EF4-FFF2-40B4-BE49-F238E27FC236}">
                <a16:creationId xmlns:a16="http://schemas.microsoft.com/office/drawing/2014/main" id="{DBF735C8-316E-F347-9302-21F825F968DD}"/>
              </a:ext>
            </a:extLst>
          </p:cNvPr>
          <p:cNvSpPr txBox="1"/>
          <p:nvPr/>
        </p:nvSpPr>
        <p:spPr>
          <a:xfrm>
            <a:off x="396060" y="1180083"/>
            <a:ext cx="11546896" cy="4524315"/>
          </a:xfrm>
          <a:prstGeom prst="rect">
            <a:avLst/>
          </a:prstGeom>
          <a:noFill/>
        </p:spPr>
        <p:txBody>
          <a:bodyPr wrap="square" rtlCol="0">
            <a:spAutoFit/>
          </a:bodyPr>
          <a:lstStyle/>
          <a:p>
            <a:pPr marL="342900" indent="-342900">
              <a:buAutoNum type="arabicPeriod"/>
            </a:pPr>
            <a:r>
              <a:rPr lang="en-US" dirty="0"/>
              <a:t>Setting up training and testing frames needed</a:t>
            </a:r>
          </a:p>
          <a:p>
            <a:pPr marL="800100" lvl="1" indent="-342900">
              <a:buFont typeface="+mj-lt"/>
              <a:buAutoNum type="alphaLcPeriod"/>
            </a:pPr>
            <a:r>
              <a:rPr lang="en-US" dirty="0"/>
              <a:t>inTraining_80 &lt;- </a:t>
            </a:r>
            <a:r>
              <a:rPr lang="en-US" dirty="0" err="1"/>
              <a:t>createDataPartition</a:t>
            </a:r>
            <a:r>
              <a:rPr lang="en-US" dirty="0"/>
              <a:t>(Bldg2_80$BldgFlrRmRp, p=.75, list=FALSE)</a:t>
            </a:r>
          </a:p>
          <a:p>
            <a:pPr marL="800100" lvl="1" indent="-342900">
              <a:buFont typeface="+mj-lt"/>
              <a:buAutoNum type="alphaLcPeriod"/>
            </a:pPr>
            <a:endParaRPr lang="en-US" dirty="0"/>
          </a:p>
          <a:p>
            <a:pPr marL="800100" lvl="1" indent="-342900">
              <a:buAutoNum type="alphaLcPeriod"/>
            </a:pPr>
            <a:r>
              <a:rPr lang="en-US" dirty="0"/>
              <a:t>training_80 &lt;- Bldg2_80[inTraining_80,]</a:t>
            </a:r>
          </a:p>
          <a:p>
            <a:pPr marL="800100" lvl="1" indent="-342900">
              <a:buAutoNum type="alphaLcPeriod"/>
            </a:pPr>
            <a:endParaRPr lang="en-US" dirty="0"/>
          </a:p>
          <a:p>
            <a:pPr marL="800100" lvl="1" indent="-342900">
              <a:buAutoNum type="alphaLcPeriod"/>
            </a:pPr>
            <a:r>
              <a:rPr lang="en-US" dirty="0"/>
              <a:t>testing_80 &lt;- Bldg2_80[-inTraining_80,]</a:t>
            </a:r>
          </a:p>
          <a:p>
            <a:pPr marL="342900" indent="-342900">
              <a:buAutoNum type="arabicPeriod"/>
            </a:pPr>
            <a:endParaRPr lang="en-US" dirty="0"/>
          </a:p>
          <a:p>
            <a:pPr marL="342900" indent="-342900">
              <a:buAutoNum type="arabicPeriod"/>
            </a:pPr>
            <a:r>
              <a:rPr lang="en-US" dirty="0"/>
              <a:t>Models</a:t>
            </a:r>
          </a:p>
          <a:p>
            <a:pPr marL="800100" lvl="1" indent="-342900">
              <a:buFont typeface="+mj-lt"/>
              <a:buAutoNum type="alphaLcPeriod"/>
            </a:pPr>
            <a:r>
              <a:rPr lang="en-US" dirty="0"/>
              <a:t>Random Forest</a:t>
            </a:r>
          </a:p>
          <a:p>
            <a:pPr marL="1314450" lvl="2" indent="-400050">
              <a:buFont typeface="+mj-lt"/>
              <a:buAutoNum type="romanUcPeriod"/>
            </a:pPr>
            <a:r>
              <a:rPr lang="en-US" dirty="0"/>
              <a:t>rfFit_80 &lt;- train(</a:t>
            </a:r>
            <a:r>
              <a:rPr lang="en-US" dirty="0" err="1"/>
              <a:t>BldgFlrRmRp</a:t>
            </a:r>
            <a:r>
              <a:rPr lang="en-US" dirty="0"/>
              <a:t>~., data = training_80, method = "rf", </a:t>
            </a:r>
            <a:r>
              <a:rPr lang="en-US" dirty="0" err="1"/>
              <a:t>trControl</a:t>
            </a:r>
            <a:r>
              <a:rPr lang="en-US" dirty="0"/>
              <a:t>=</a:t>
            </a:r>
            <a:r>
              <a:rPr lang="en-US" dirty="0" err="1"/>
              <a:t>fitControl</a:t>
            </a:r>
            <a:r>
              <a:rPr lang="en-US" dirty="0"/>
              <a:t>, </a:t>
            </a:r>
            <a:r>
              <a:rPr lang="en-US" dirty="0" err="1"/>
              <a:t>tuneGrid</a:t>
            </a:r>
            <a:r>
              <a:rPr lang="en-US" dirty="0"/>
              <a:t>=</a:t>
            </a:r>
            <a:r>
              <a:rPr lang="en-US" dirty="0" err="1"/>
              <a:t>rfGrid</a:t>
            </a:r>
            <a:endParaRPr lang="en-US" dirty="0"/>
          </a:p>
          <a:p>
            <a:pPr lvl="2"/>
            <a:endParaRPr lang="en-US" dirty="0"/>
          </a:p>
          <a:p>
            <a:pPr marL="857250" lvl="1" indent="-400050">
              <a:buFont typeface="+mj-lt"/>
              <a:buAutoNum type="alphaLcPeriod"/>
            </a:pPr>
            <a:r>
              <a:rPr lang="en-US" dirty="0"/>
              <a:t>C5.0</a:t>
            </a:r>
          </a:p>
          <a:p>
            <a:pPr marL="1314450" lvl="2" indent="-400050">
              <a:buFont typeface="+mj-lt"/>
              <a:buAutoNum type="alphaLcPeriod"/>
            </a:pPr>
            <a:r>
              <a:rPr lang="en-US" dirty="0"/>
              <a:t>C5Fit_80 &lt;- train(</a:t>
            </a:r>
            <a:r>
              <a:rPr lang="en-US" dirty="0" err="1"/>
              <a:t>BldgFlrRmRp</a:t>
            </a:r>
            <a:r>
              <a:rPr lang="en-US" dirty="0"/>
              <a:t>~., data = training_80, method = "C5.0", </a:t>
            </a:r>
            <a:r>
              <a:rPr lang="en-US" dirty="0" err="1"/>
              <a:t>trControl</a:t>
            </a:r>
            <a:r>
              <a:rPr lang="en-US" dirty="0"/>
              <a:t>=</a:t>
            </a:r>
            <a:r>
              <a:rPr lang="en-US" dirty="0" err="1"/>
              <a:t>fitControl</a:t>
            </a:r>
            <a:r>
              <a:rPr lang="en-US" dirty="0"/>
              <a:t>, </a:t>
            </a:r>
            <a:r>
              <a:rPr lang="en-US" dirty="0" err="1"/>
              <a:t>tuneLength</a:t>
            </a:r>
            <a:r>
              <a:rPr lang="en-US" dirty="0"/>
              <a:t> = 5)</a:t>
            </a:r>
          </a:p>
          <a:p>
            <a:pPr lvl="2"/>
            <a:endParaRPr lang="en-US" dirty="0"/>
          </a:p>
          <a:p>
            <a:pPr marL="857250" lvl="1" indent="-400050">
              <a:buFont typeface="+mj-lt"/>
              <a:buAutoNum type="alphaLcPeriod"/>
            </a:pPr>
            <a:r>
              <a:rPr lang="en-US" dirty="0"/>
              <a:t>KNN</a:t>
            </a:r>
          </a:p>
          <a:p>
            <a:pPr marL="1314450" lvl="2" indent="-400050">
              <a:buFont typeface="+mj-lt"/>
              <a:buAutoNum type="alphaLcPeriod"/>
            </a:pPr>
            <a:r>
              <a:rPr lang="en-US" dirty="0"/>
              <a:t>knnFit_80 &lt;- train(</a:t>
            </a:r>
            <a:r>
              <a:rPr lang="en-US" dirty="0" err="1"/>
              <a:t>BldgFlrRmRp</a:t>
            </a:r>
            <a:r>
              <a:rPr lang="en-US" dirty="0"/>
              <a:t>~., data = training_80, method = "</a:t>
            </a:r>
            <a:r>
              <a:rPr lang="en-US" dirty="0" err="1"/>
              <a:t>kknn</a:t>
            </a:r>
            <a:r>
              <a:rPr lang="en-US" dirty="0"/>
              <a:t>", </a:t>
            </a:r>
            <a:r>
              <a:rPr lang="en-US" dirty="0" err="1"/>
              <a:t>trControl</a:t>
            </a:r>
            <a:r>
              <a:rPr lang="en-US" dirty="0"/>
              <a:t>=</a:t>
            </a:r>
            <a:r>
              <a:rPr lang="en-US" dirty="0" err="1"/>
              <a:t>fitControl</a:t>
            </a:r>
            <a:r>
              <a:rPr lang="en-US" dirty="0"/>
              <a:t>, k=5)</a:t>
            </a:r>
          </a:p>
        </p:txBody>
      </p:sp>
      <p:sp>
        <p:nvSpPr>
          <p:cNvPr id="7" name="TextBox 6">
            <a:extLst>
              <a:ext uri="{FF2B5EF4-FFF2-40B4-BE49-F238E27FC236}">
                <a16:creationId xmlns:a16="http://schemas.microsoft.com/office/drawing/2014/main" id="{67791416-14D8-DD4E-9AA4-026C804977FF}"/>
              </a:ext>
            </a:extLst>
          </p:cNvPr>
          <p:cNvSpPr txBox="1"/>
          <p:nvPr/>
        </p:nvSpPr>
        <p:spPr>
          <a:xfrm>
            <a:off x="3027329" y="368016"/>
            <a:ext cx="8759510" cy="461665"/>
          </a:xfrm>
          <a:prstGeom prst="rect">
            <a:avLst/>
          </a:prstGeom>
          <a:noFill/>
        </p:spPr>
        <p:txBody>
          <a:bodyPr wrap="square" rtlCol="0">
            <a:spAutoFit/>
          </a:bodyPr>
          <a:lstStyle/>
          <a:p>
            <a:r>
              <a:rPr lang="en-US" sz="2400" b="1" dirty="0"/>
              <a:t>Models Using 80% of the WAPs</a:t>
            </a:r>
          </a:p>
        </p:txBody>
      </p:sp>
    </p:spTree>
    <p:extLst>
      <p:ext uri="{BB962C8B-B14F-4D97-AF65-F5344CB8AC3E}">
        <p14:creationId xmlns:p14="http://schemas.microsoft.com/office/powerpoint/2010/main" val="174405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41</a:t>
            </a:fld>
            <a:endParaRPr lang="en-US" dirty="0"/>
          </a:p>
        </p:txBody>
      </p:sp>
      <p:sp>
        <p:nvSpPr>
          <p:cNvPr id="9" name="TextBox 8">
            <a:extLst>
              <a:ext uri="{FF2B5EF4-FFF2-40B4-BE49-F238E27FC236}">
                <a16:creationId xmlns:a16="http://schemas.microsoft.com/office/drawing/2014/main" id="{DBF735C8-316E-F347-9302-21F825F968DD}"/>
              </a:ext>
            </a:extLst>
          </p:cNvPr>
          <p:cNvSpPr txBox="1"/>
          <p:nvPr/>
        </p:nvSpPr>
        <p:spPr>
          <a:xfrm>
            <a:off x="396060" y="1135477"/>
            <a:ext cx="11546896" cy="5355312"/>
          </a:xfrm>
          <a:prstGeom prst="rect">
            <a:avLst/>
          </a:prstGeom>
          <a:noFill/>
        </p:spPr>
        <p:txBody>
          <a:bodyPr wrap="square" rtlCol="0">
            <a:spAutoFit/>
          </a:bodyPr>
          <a:lstStyle/>
          <a:p>
            <a:pPr marL="342900" indent="-342900">
              <a:buAutoNum type="arabicPeriod"/>
            </a:pPr>
            <a:r>
              <a:rPr lang="en-US" dirty="0"/>
              <a:t>Bldg2_90 &lt;- </a:t>
            </a:r>
            <a:r>
              <a:rPr lang="en-US" dirty="0" err="1"/>
              <a:t>read.csv</a:t>
            </a:r>
            <a:r>
              <a:rPr lang="en-US" dirty="0"/>
              <a:t>("</a:t>
            </a:r>
            <a:r>
              <a:rPr lang="en-US" dirty="0" err="1"/>
              <a:t>trainingData</a:t>
            </a:r>
            <a:r>
              <a:rPr lang="en-US" dirty="0"/>
              <a:t> - 90%.csv")</a:t>
            </a:r>
          </a:p>
          <a:p>
            <a:pPr marL="342900" indent="-342900">
              <a:buAutoNum type="arabicPeriod"/>
            </a:pPr>
            <a:endParaRPr lang="en-US" dirty="0"/>
          </a:p>
          <a:p>
            <a:pPr marL="342900" indent="-342900">
              <a:buAutoNum type="arabicPeriod"/>
            </a:pPr>
            <a:r>
              <a:rPr lang="en-US" dirty="0"/>
              <a:t>Creating the dependent variable</a:t>
            </a:r>
          </a:p>
          <a:p>
            <a:pPr marL="800100" lvl="1" indent="-342900">
              <a:buFont typeface="+mj-lt"/>
              <a:buAutoNum type="alphaLcPeriod"/>
            </a:pPr>
            <a:r>
              <a:rPr lang="en-US" u="sng" dirty="0"/>
              <a:t>Bldg2_90 </a:t>
            </a:r>
            <a:r>
              <a:rPr lang="en-US" dirty="0"/>
              <a:t>&lt;- </a:t>
            </a:r>
            <a:r>
              <a:rPr lang="en-US" dirty="0" err="1"/>
              <a:t>cbind</a:t>
            </a:r>
            <a:r>
              <a:rPr lang="en-US" dirty="0"/>
              <a:t>(Bldg2_90,paste(Bldg2_90$BUILDINGID,Bldg2_90$FLOOR,Bldg2_90$SPACEID,Bldg2_90$RELATIVEPOSITION),</a:t>
            </a:r>
            <a:r>
              <a:rPr lang="en-US" dirty="0" err="1"/>
              <a:t>stringsAsFactors</a:t>
            </a:r>
            <a:r>
              <a:rPr lang="en-US" dirty="0"/>
              <a:t>=FALSE)</a:t>
            </a:r>
          </a:p>
          <a:p>
            <a:pPr marL="800100" lvl="1" indent="-342900">
              <a:buFont typeface="+mj-lt"/>
              <a:buAutoNum type="alphaLcPeriod"/>
            </a:pPr>
            <a:endParaRPr lang="en-US" dirty="0"/>
          </a:p>
          <a:p>
            <a:pPr marL="800100" lvl="1" indent="-342900">
              <a:buFont typeface="+mj-lt"/>
              <a:buAutoNum type="alphaLcPeriod"/>
            </a:pPr>
            <a:r>
              <a:rPr lang="en-US" u="sng" dirty="0"/>
              <a:t>Renaming the column</a:t>
            </a:r>
          </a:p>
          <a:p>
            <a:pPr marL="1314450" lvl="2" indent="-400050">
              <a:buFont typeface="+mj-lt"/>
              <a:buAutoNum type="romanUcPeriod"/>
            </a:pPr>
            <a:r>
              <a:rPr lang="en-US" dirty="0" err="1"/>
              <a:t>colnames</a:t>
            </a:r>
            <a:r>
              <a:rPr lang="en-US" dirty="0"/>
              <a:t>(Bldg2_90)[188] &lt;- "</a:t>
            </a:r>
            <a:r>
              <a:rPr lang="en-US" dirty="0" err="1"/>
              <a:t>BldgFlrRmRp</a:t>
            </a:r>
            <a:r>
              <a:rPr lang="en-US" dirty="0"/>
              <a:t>”</a:t>
            </a:r>
          </a:p>
          <a:p>
            <a:pPr marL="1314450" lvl="2" indent="-400050">
              <a:buFont typeface="+mj-lt"/>
              <a:buAutoNum type="romanUcPeriod"/>
            </a:pPr>
            <a:endParaRPr lang="en-US" dirty="0"/>
          </a:p>
          <a:p>
            <a:pPr marL="857250" lvl="1" indent="-400050">
              <a:buFont typeface="+mj-lt"/>
              <a:buAutoNum type="alphaLcPeriod"/>
            </a:pPr>
            <a:r>
              <a:rPr lang="en-US" u="sng" dirty="0"/>
              <a:t>Moving the dependent variable column to the front of the data frame</a:t>
            </a:r>
          </a:p>
          <a:p>
            <a:pPr marL="1314450" lvl="2" indent="-400050">
              <a:buFont typeface="+mj-lt"/>
              <a:buAutoNum type="romanUcPeriod"/>
            </a:pPr>
            <a:r>
              <a:rPr lang="en-US" dirty="0"/>
              <a:t>Bldg2_90 &lt;- Bldg2_90[,c(</a:t>
            </a:r>
            <a:r>
              <a:rPr lang="en-US" dirty="0" err="1"/>
              <a:t>ncol</a:t>
            </a:r>
            <a:r>
              <a:rPr lang="en-US" dirty="0"/>
              <a:t>(Bldg2_90), 1:(</a:t>
            </a:r>
            <a:r>
              <a:rPr lang="en-US" dirty="0" err="1"/>
              <a:t>ncol</a:t>
            </a:r>
            <a:r>
              <a:rPr lang="en-US" dirty="0"/>
              <a:t>(Bldg2_90)-1))]</a:t>
            </a:r>
          </a:p>
          <a:p>
            <a:pPr lvl="2"/>
            <a:endParaRPr lang="en-US" dirty="0"/>
          </a:p>
          <a:p>
            <a:pPr marL="400050" indent="-400050">
              <a:buFont typeface="+mj-lt"/>
              <a:buAutoNum type="arabicPeriod"/>
            </a:pPr>
            <a:r>
              <a:rPr lang="en-US" dirty="0"/>
              <a:t>Removing attributes no longer needed</a:t>
            </a:r>
          </a:p>
          <a:p>
            <a:pPr marL="857250" lvl="1" indent="-400050">
              <a:buFont typeface="+mj-lt"/>
              <a:buAutoNum type="alphaLcPeriod"/>
            </a:pPr>
            <a:r>
              <a:rPr lang="en-US" dirty="0"/>
              <a:t>Bldg2_90$FLOOR &lt;- NULL</a:t>
            </a:r>
          </a:p>
          <a:p>
            <a:pPr marL="857250" lvl="1" indent="-400050">
              <a:buFont typeface="+mj-lt"/>
              <a:buAutoNum type="alphaLcPeriod"/>
            </a:pPr>
            <a:r>
              <a:rPr lang="en-US" dirty="0"/>
              <a:t>Bldg2_90$BUILDINGID &lt;- NULL</a:t>
            </a:r>
          </a:p>
          <a:p>
            <a:pPr marL="857250" lvl="1" indent="-400050">
              <a:buFont typeface="+mj-lt"/>
              <a:buAutoNum type="alphaLcPeriod"/>
            </a:pPr>
            <a:r>
              <a:rPr lang="en-US" dirty="0"/>
              <a:t>Bldg2_90$SPACEID &lt;- NULL</a:t>
            </a:r>
          </a:p>
          <a:p>
            <a:pPr marL="857250" lvl="1" indent="-400050">
              <a:buFont typeface="+mj-lt"/>
              <a:buAutoNum type="alphaLcPeriod"/>
            </a:pPr>
            <a:r>
              <a:rPr lang="en-US" dirty="0"/>
              <a:t>Bldg2_90$RELATIVEPOSITION &lt;- NULL</a:t>
            </a:r>
          </a:p>
          <a:p>
            <a:pPr marL="857250" lvl="1" indent="-400050">
              <a:buFont typeface="+mj-lt"/>
              <a:buAutoNum type="alphaLcPeriod"/>
            </a:pPr>
            <a:endParaRPr lang="en-US" dirty="0"/>
          </a:p>
        </p:txBody>
      </p:sp>
      <p:sp>
        <p:nvSpPr>
          <p:cNvPr id="7" name="TextBox 6">
            <a:extLst>
              <a:ext uri="{FF2B5EF4-FFF2-40B4-BE49-F238E27FC236}">
                <a16:creationId xmlns:a16="http://schemas.microsoft.com/office/drawing/2014/main" id="{AE78F5E5-9990-E949-912A-E0E6BEB63B3D}"/>
              </a:ext>
            </a:extLst>
          </p:cNvPr>
          <p:cNvSpPr txBox="1"/>
          <p:nvPr/>
        </p:nvSpPr>
        <p:spPr>
          <a:xfrm>
            <a:off x="3027329" y="368016"/>
            <a:ext cx="8759510" cy="461665"/>
          </a:xfrm>
          <a:prstGeom prst="rect">
            <a:avLst/>
          </a:prstGeom>
          <a:noFill/>
        </p:spPr>
        <p:txBody>
          <a:bodyPr wrap="square" rtlCol="0">
            <a:spAutoFit/>
          </a:bodyPr>
          <a:lstStyle/>
          <a:p>
            <a:r>
              <a:rPr lang="en-US" sz="2400" b="1" dirty="0" err="1"/>
              <a:t>Dataframe</a:t>
            </a:r>
            <a:r>
              <a:rPr lang="en-US" sz="2400" b="1" dirty="0"/>
              <a:t> using 90% of the WAPs</a:t>
            </a:r>
          </a:p>
        </p:txBody>
      </p:sp>
    </p:spTree>
    <p:extLst>
      <p:ext uri="{BB962C8B-B14F-4D97-AF65-F5344CB8AC3E}">
        <p14:creationId xmlns:p14="http://schemas.microsoft.com/office/powerpoint/2010/main" val="1776905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42</a:t>
            </a:fld>
            <a:endParaRPr lang="en-US" dirty="0"/>
          </a:p>
        </p:txBody>
      </p:sp>
      <p:sp>
        <p:nvSpPr>
          <p:cNvPr id="9" name="TextBox 8">
            <a:extLst>
              <a:ext uri="{FF2B5EF4-FFF2-40B4-BE49-F238E27FC236}">
                <a16:creationId xmlns:a16="http://schemas.microsoft.com/office/drawing/2014/main" id="{DBF735C8-316E-F347-9302-21F825F968DD}"/>
              </a:ext>
            </a:extLst>
          </p:cNvPr>
          <p:cNvSpPr txBox="1"/>
          <p:nvPr/>
        </p:nvSpPr>
        <p:spPr>
          <a:xfrm>
            <a:off x="396060" y="1124324"/>
            <a:ext cx="11546896" cy="4524315"/>
          </a:xfrm>
          <a:prstGeom prst="rect">
            <a:avLst/>
          </a:prstGeom>
          <a:noFill/>
        </p:spPr>
        <p:txBody>
          <a:bodyPr wrap="square" rtlCol="0">
            <a:spAutoFit/>
          </a:bodyPr>
          <a:lstStyle/>
          <a:p>
            <a:pPr marL="342900" indent="-342900">
              <a:buAutoNum type="arabicPeriod"/>
            </a:pPr>
            <a:r>
              <a:rPr lang="en-US" dirty="0"/>
              <a:t>Setting up training and testing frames needed</a:t>
            </a:r>
          </a:p>
          <a:p>
            <a:pPr marL="800100" lvl="1" indent="-342900">
              <a:buFont typeface="+mj-lt"/>
              <a:buAutoNum type="alphaLcPeriod"/>
            </a:pPr>
            <a:r>
              <a:rPr lang="en-US" dirty="0"/>
              <a:t>inTraining_90 &lt;- </a:t>
            </a:r>
            <a:r>
              <a:rPr lang="en-US" dirty="0" err="1"/>
              <a:t>createDataPartition</a:t>
            </a:r>
            <a:r>
              <a:rPr lang="en-US" dirty="0"/>
              <a:t>(Bldg2_90$BldgFlrRmRp, p=.75, list=FALSE)</a:t>
            </a:r>
          </a:p>
          <a:p>
            <a:pPr marL="800100" lvl="1" indent="-342900">
              <a:buFont typeface="+mj-lt"/>
              <a:buAutoNum type="alphaLcPeriod"/>
            </a:pPr>
            <a:endParaRPr lang="en-US" dirty="0"/>
          </a:p>
          <a:p>
            <a:pPr marL="800100" lvl="1" indent="-342900">
              <a:buAutoNum type="alphaLcPeriod"/>
            </a:pPr>
            <a:r>
              <a:rPr lang="en-US" dirty="0"/>
              <a:t>training_90 &lt;- Bldg2_90[inTraining_90,]</a:t>
            </a:r>
          </a:p>
          <a:p>
            <a:pPr marL="800100" lvl="1" indent="-342900">
              <a:buAutoNum type="alphaLcPeriod"/>
            </a:pPr>
            <a:endParaRPr lang="en-US" dirty="0"/>
          </a:p>
          <a:p>
            <a:pPr marL="800100" lvl="1" indent="-342900">
              <a:buAutoNum type="alphaLcPeriod"/>
            </a:pPr>
            <a:r>
              <a:rPr lang="en-US" dirty="0"/>
              <a:t>testing_90 &lt;- Bldg2_90[-inTraining_90,]</a:t>
            </a:r>
          </a:p>
          <a:p>
            <a:pPr marL="342900" indent="-342900">
              <a:buAutoNum type="arabicPeriod"/>
            </a:pPr>
            <a:endParaRPr lang="en-US" dirty="0"/>
          </a:p>
          <a:p>
            <a:pPr marL="342900" indent="-342900">
              <a:buAutoNum type="arabicPeriod"/>
            </a:pPr>
            <a:r>
              <a:rPr lang="en-US" dirty="0"/>
              <a:t>Models</a:t>
            </a:r>
          </a:p>
          <a:p>
            <a:pPr marL="800100" lvl="1" indent="-342900">
              <a:buFont typeface="+mj-lt"/>
              <a:buAutoNum type="alphaLcPeriod"/>
            </a:pPr>
            <a:r>
              <a:rPr lang="en-US" dirty="0"/>
              <a:t>Random Forest</a:t>
            </a:r>
          </a:p>
          <a:p>
            <a:pPr marL="1314450" lvl="2" indent="-400050">
              <a:buFont typeface="+mj-lt"/>
              <a:buAutoNum type="romanUcPeriod"/>
            </a:pPr>
            <a:r>
              <a:rPr lang="en-US" dirty="0"/>
              <a:t>rfFit_90 &lt;- train(</a:t>
            </a:r>
            <a:r>
              <a:rPr lang="en-US" dirty="0" err="1"/>
              <a:t>BldgFlrRmRp</a:t>
            </a:r>
            <a:r>
              <a:rPr lang="en-US" dirty="0"/>
              <a:t>~., data = training_90, method = "rf", </a:t>
            </a:r>
            <a:r>
              <a:rPr lang="en-US" dirty="0" err="1"/>
              <a:t>trControl</a:t>
            </a:r>
            <a:r>
              <a:rPr lang="en-US" dirty="0"/>
              <a:t>=</a:t>
            </a:r>
            <a:r>
              <a:rPr lang="en-US" dirty="0" err="1"/>
              <a:t>fitControl</a:t>
            </a:r>
            <a:r>
              <a:rPr lang="en-US" dirty="0"/>
              <a:t>, </a:t>
            </a:r>
            <a:r>
              <a:rPr lang="en-US" dirty="0" err="1"/>
              <a:t>tuneGrid</a:t>
            </a:r>
            <a:r>
              <a:rPr lang="en-US" dirty="0"/>
              <a:t>=</a:t>
            </a:r>
            <a:r>
              <a:rPr lang="en-US" dirty="0" err="1"/>
              <a:t>rfGrid</a:t>
            </a:r>
            <a:endParaRPr lang="en-US" dirty="0"/>
          </a:p>
          <a:p>
            <a:pPr lvl="2"/>
            <a:endParaRPr lang="en-US" dirty="0"/>
          </a:p>
          <a:p>
            <a:pPr marL="857250" lvl="1" indent="-400050">
              <a:buFont typeface="+mj-lt"/>
              <a:buAutoNum type="alphaLcPeriod"/>
            </a:pPr>
            <a:r>
              <a:rPr lang="en-US" dirty="0"/>
              <a:t>C5.0</a:t>
            </a:r>
          </a:p>
          <a:p>
            <a:pPr marL="1314450" lvl="2" indent="-400050">
              <a:buFont typeface="+mj-lt"/>
              <a:buAutoNum type="alphaLcPeriod"/>
            </a:pPr>
            <a:r>
              <a:rPr lang="en-US" dirty="0"/>
              <a:t>C5Fit_90 &lt;- train(</a:t>
            </a:r>
            <a:r>
              <a:rPr lang="en-US" dirty="0" err="1"/>
              <a:t>BldgFlrRmRp</a:t>
            </a:r>
            <a:r>
              <a:rPr lang="en-US" dirty="0"/>
              <a:t>~., data = training_90, method = "C5.0", </a:t>
            </a:r>
            <a:r>
              <a:rPr lang="en-US" dirty="0" err="1"/>
              <a:t>trControl</a:t>
            </a:r>
            <a:r>
              <a:rPr lang="en-US" dirty="0"/>
              <a:t>=</a:t>
            </a:r>
            <a:r>
              <a:rPr lang="en-US" dirty="0" err="1"/>
              <a:t>fitControl</a:t>
            </a:r>
            <a:r>
              <a:rPr lang="en-US" dirty="0"/>
              <a:t>, </a:t>
            </a:r>
            <a:r>
              <a:rPr lang="en-US" dirty="0" err="1"/>
              <a:t>tuneLength</a:t>
            </a:r>
            <a:r>
              <a:rPr lang="en-US" dirty="0"/>
              <a:t> = 5)</a:t>
            </a:r>
          </a:p>
          <a:p>
            <a:pPr lvl="2"/>
            <a:endParaRPr lang="en-US" dirty="0"/>
          </a:p>
          <a:p>
            <a:pPr marL="857250" lvl="1" indent="-400050">
              <a:buFont typeface="+mj-lt"/>
              <a:buAutoNum type="alphaLcPeriod"/>
            </a:pPr>
            <a:r>
              <a:rPr lang="en-US" dirty="0"/>
              <a:t>KNN</a:t>
            </a:r>
          </a:p>
          <a:p>
            <a:pPr marL="1314450" lvl="2" indent="-400050">
              <a:buFont typeface="+mj-lt"/>
              <a:buAutoNum type="alphaLcPeriod"/>
            </a:pPr>
            <a:r>
              <a:rPr lang="en-US" dirty="0"/>
              <a:t>knnFit_90 &lt;- train(</a:t>
            </a:r>
            <a:r>
              <a:rPr lang="en-US" dirty="0" err="1"/>
              <a:t>BldgFlrRmRp</a:t>
            </a:r>
            <a:r>
              <a:rPr lang="en-US" dirty="0"/>
              <a:t>~., data = training_90, method = "</a:t>
            </a:r>
            <a:r>
              <a:rPr lang="en-US" dirty="0" err="1"/>
              <a:t>kknn</a:t>
            </a:r>
            <a:r>
              <a:rPr lang="en-US" dirty="0"/>
              <a:t>", </a:t>
            </a:r>
            <a:r>
              <a:rPr lang="en-US" dirty="0" err="1"/>
              <a:t>trControl</a:t>
            </a:r>
            <a:r>
              <a:rPr lang="en-US" dirty="0"/>
              <a:t>=</a:t>
            </a:r>
            <a:r>
              <a:rPr lang="en-US" dirty="0" err="1"/>
              <a:t>fitControl</a:t>
            </a:r>
            <a:r>
              <a:rPr lang="en-US" dirty="0"/>
              <a:t>, k=5)</a:t>
            </a:r>
          </a:p>
        </p:txBody>
      </p:sp>
      <p:sp>
        <p:nvSpPr>
          <p:cNvPr id="7" name="TextBox 6">
            <a:extLst>
              <a:ext uri="{FF2B5EF4-FFF2-40B4-BE49-F238E27FC236}">
                <a16:creationId xmlns:a16="http://schemas.microsoft.com/office/drawing/2014/main" id="{044707C4-8C5B-D54F-8366-23B3BB8EDA09}"/>
              </a:ext>
            </a:extLst>
          </p:cNvPr>
          <p:cNvSpPr txBox="1"/>
          <p:nvPr/>
        </p:nvSpPr>
        <p:spPr>
          <a:xfrm>
            <a:off x="3027329" y="368016"/>
            <a:ext cx="8759510" cy="461665"/>
          </a:xfrm>
          <a:prstGeom prst="rect">
            <a:avLst/>
          </a:prstGeom>
          <a:noFill/>
        </p:spPr>
        <p:txBody>
          <a:bodyPr wrap="square" rtlCol="0">
            <a:spAutoFit/>
          </a:bodyPr>
          <a:lstStyle/>
          <a:p>
            <a:r>
              <a:rPr lang="en-US" sz="2400" b="1" dirty="0"/>
              <a:t>Models Using 90% of the WAPs</a:t>
            </a:r>
          </a:p>
        </p:txBody>
      </p:sp>
    </p:spTree>
    <p:extLst>
      <p:ext uri="{BB962C8B-B14F-4D97-AF65-F5344CB8AC3E}">
        <p14:creationId xmlns:p14="http://schemas.microsoft.com/office/powerpoint/2010/main" val="1597537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43</a:t>
            </a:fld>
            <a:endParaRPr lang="en-US" dirty="0"/>
          </a:p>
        </p:txBody>
      </p:sp>
      <p:sp>
        <p:nvSpPr>
          <p:cNvPr id="9" name="TextBox 8">
            <a:extLst>
              <a:ext uri="{FF2B5EF4-FFF2-40B4-BE49-F238E27FC236}">
                <a16:creationId xmlns:a16="http://schemas.microsoft.com/office/drawing/2014/main" id="{DBF735C8-316E-F347-9302-21F825F968DD}"/>
              </a:ext>
            </a:extLst>
          </p:cNvPr>
          <p:cNvSpPr txBox="1"/>
          <p:nvPr/>
        </p:nvSpPr>
        <p:spPr>
          <a:xfrm>
            <a:off x="396060" y="1124324"/>
            <a:ext cx="11546896" cy="5078313"/>
          </a:xfrm>
          <a:prstGeom prst="rect">
            <a:avLst/>
          </a:prstGeom>
          <a:noFill/>
        </p:spPr>
        <p:txBody>
          <a:bodyPr wrap="square" rtlCol="0">
            <a:spAutoFit/>
          </a:bodyPr>
          <a:lstStyle/>
          <a:p>
            <a:pPr marL="342900" indent="-342900">
              <a:buAutoNum type="arabicPeriod"/>
            </a:pPr>
            <a:r>
              <a:rPr lang="en-US" dirty="0"/>
              <a:t>Bldg2TrData &lt;- </a:t>
            </a:r>
            <a:r>
              <a:rPr lang="en-US" dirty="0" err="1"/>
              <a:t>read.csv</a:t>
            </a:r>
            <a:r>
              <a:rPr lang="en-US" dirty="0"/>
              <a:t>("Bldg2 Training </a:t>
            </a:r>
            <a:r>
              <a:rPr lang="en-US" dirty="0" err="1"/>
              <a:t>Data.csv</a:t>
            </a:r>
            <a:r>
              <a:rPr lang="en-US" dirty="0"/>
              <a:t>")</a:t>
            </a:r>
          </a:p>
          <a:p>
            <a:pPr marL="342900" indent="-342900">
              <a:buAutoNum type="arabicPeriod"/>
            </a:pPr>
            <a:endParaRPr lang="en-US" dirty="0"/>
          </a:p>
          <a:p>
            <a:pPr marL="342900" indent="-342900">
              <a:buAutoNum type="arabicPeriod"/>
            </a:pPr>
            <a:r>
              <a:rPr lang="en-US" dirty="0"/>
              <a:t>Creating the dependent variable</a:t>
            </a:r>
          </a:p>
          <a:p>
            <a:pPr marL="800100" lvl="1" indent="-342900">
              <a:buFont typeface="+mj-lt"/>
              <a:buAutoNum type="alphaLcPeriod"/>
            </a:pPr>
            <a:r>
              <a:rPr lang="en-US" u="sng" dirty="0"/>
              <a:t>Bldg2TrData</a:t>
            </a:r>
            <a:r>
              <a:rPr lang="en-US" dirty="0"/>
              <a:t> &lt;- </a:t>
            </a:r>
            <a:r>
              <a:rPr lang="en-US" dirty="0" err="1"/>
              <a:t>cbind</a:t>
            </a:r>
            <a:r>
              <a:rPr lang="en-US" dirty="0"/>
              <a:t>(Bldg2TrData,paste(Bldg2TrData$BUILDINGID,Bldg2TrData$FLOOR,Bldg2TrData$SPACEID,Bldg2TrData$RELATIVEPOSITION),</a:t>
            </a:r>
            <a:r>
              <a:rPr lang="en-US" dirty="0" err="1"/>
              <a:t>stringsAsFactors</a:t>
            </a:r>
            <a:r>
              <a:rPr lang="en-US" dirty="0"/>
              <a:t>=FALSE)</a:t>
            </a:r>
          </a:p>
          <a:p>
            <a:pPr marL="800100" lvl="1" indent="-342900">
              <a:buFont typeface="+mj-lt"/>
              <a:buAutoNum type="alphaLcPeriod"/>
            </a:pPr>
            <a:endParaRPr lang="en-US" dirty="0"/>
          </a:p>
          <a:p>
            <a:pPr marL="800100" lvl="1" indent="-342900">
              <a:buFont typeface="+mj-lt"/>
              <a:buAutoNum type="alphaLcPeriod"/>
            </a:pPr>
            <a:r>
              <a:rPr lang="en-US" u="sng" dirty="0"/>
              <a:t>Renaming the column</a:t>
            </a:r>
          </a:p>
          <a:p>
            <a:pPr marL="1314450" lvl="2" indent="-400050">
              <a:buFont typeface="+mj-lt"/>
              <a:buAutoNum type="romanUcPeriod"/>
            </a:pPr>
            <a:r>
              <a:rPr lang="en-US" dirty="0" err="1"/>
              <a:t>colnames</a:t>
            </a:r>
            <a:r>
              <a:rPr lang="en-US" dirty="0"/>
              <a:t>(Bldg2TrData)[208] &lt;- "</a:t>
            </a:r>
            <a:r>
              <a:rPr lang="en-US" dirty="0" err="1"/>
              <a:t>BldgFlrRmRp</a:t>
            </a:r>
            <a:r>
              <a:rPr lang="en-US" dirty="0"/>
              <a:t>”</a:t>
            </a:r>
          </a:p>
          <a:p>
            <a:pPr marL="1314450" lvl="2" indent="-400050">
              <a:buFont typeface="+mj-lt"/>
              <a:buAutoNum type="romanUcPeriod"/>
            </a:pPr>
            <a:endParaRPr lang="en-US" dirty="0"/>
          </a:p>
          <a:p>
            <a:pPr marL="857250" lvl="1" indent="-400050">
              <a:buFont typeface="+mj-lt"/>
              <a:buAutoNum type="alphaLcPeriod"/>
            </a:pPr>
            <a:r>
              <a:rPr lang="en-US" u="sng" dirty="0"/>
              <a:t>Moving the dependent variable column to the front of the data frame</a:t>
            </a:r>
          </a:p>
          <a:p>
            <a:pPr marL="1314450" lvl="2" indent="-400050">
              <a:buFont typeface="+mj-lt"/>
              <a:buAutoNum type="romanUcPeriod"/>
            </a:pPr>
            <a:r>
              <a:rPr lang="en-US" dirty="0"/>
              <a:t>Bldg2TrData &lt;- Bldg2TrData[,c(</a:t>
            </a:r>
            <a:r>
              <a:rPr lang="en-US" dirty="0" err="1"/>
              <a:t>ncol</a:t>
            </a:r>
            <a:r>
              <a:rPr lang="en-US" dirty="0"/>
              <a:t>(Bldg2TrData), 1:(</a:t>
            </a:r>
            <a:r>
              <a:rPr lang="en-US" dirty="0" err="1"/>
              <a:t>ncol</a:t>
            </a:r>
            <a:r>
              <a:rPr lang="en-US" dirty="0"/>
              <a:t>(Bldg2TrData)-1))]</a:t>
            </a:r>
          </a:p>
          <a:p>
            <a:pPr lvl="2"/>
            <a:endParaRPr lang="en-US" dirty="0"/>
          </a:p>
          <a:p>
            <a:pPr marL="400050" indent="-400050">
              <a:buFont typeface="+mj-lt"/>
              <a:buAutoNum type="arabicPeriod"/>
            </a:pPr>
            <a:r>
              <a:rPr lang="en-US" dirty="0"/>
              <a:t>Removing attributes no longer needed</a:t>
            </a:r>
          </a:p>
          <a:p>
            <a:pPr marL="857250" lvl="1" indent="-400050">
              <a:buFont typeface="+mj-lt"/>
              <a:buAutoNum type="alphaLcPeriod"/>
            </a:pPr>
            <a:r>
              <a:rPr lang="en-US" dirty="0"/>
              <a:t>Bldg2TrData$FLOOR &lt;- NULL</a:t>
            </a:r>
          </a:p>
          <a:p>
            <a:pPr marL="857250" lvl="1" indent="-400050">
              <a:buFont typeface="+mj-lt"/>
              <a:buAutoNum type="alphaLcPeriod"/>
            </a:pPr>
            <a:r>
              <a:rPr lang="en-US" dirty="0"/>
              <a:t>Bldg2TrData$BUILDINGID &lt;- NULL</a:t>
            </a:r>
          </a:p>
          <a:p>
            <a:pPr marL="857250" lvl="1" indent="-400050">
              <a:buFont typeface="+mj-lt"/>
              <a:buAutoNum type="alphaLcPeriod"/>
            </a:pPr>
            <a:r>
              <a:rPr lang="en-US" dirty="0"/>
              <a:t>Bldg2TrData$SPACEID &lt;- NULL</a:t>
            </a:r>
          </a:p>
          <a:p>
            <a:pPr marL="857250" lvl="1" indent="-400050">
              <a:buFont typeface="+mj-lt"/>
              <a:buAutoNum type="alphaLcPeriod"/>
            </a:pPr>
            <a:r>
              <a:rPr lang="en-US" dirty="0"/>
              <a:t>Bldg2TrData$RELATIVEPOSITION &lt;- NULL</a:t>
            </a:r>
          </a:p>
        </p:txBody>
      </p:sp>
      <p:sp>
        <p:nvSpPr>
          <p:cNvPr id="7" name="TextBox 6">
            <a:extLst>
              <a:ext uri="{FF2B5EF4-FFF2-40B4-BE49-F238E27FC236}">
                <a16:creationId xmlns:a16="http://schemas.microsoft.com/office/drawing/2014/main" id="{1DABCDFB-D38C-F346-81A7-3E32B0B402F2}"/>
              </a:ext>
            </a:extLst>
          </p:cNvPr>
          <p:cNvSpPr txBox="1"/>
          <p:nvPr/>
        </p:nvSpPr>
        <p:spPr>
          <a:xfrm>
            <a:off x="3027329" y="368016"/>
            <a:ext cx="8759510" cy="461665"/>
          </a:xfrm>
          <a:prstGeom prst="rect">
            <a:avLst/>
          </a:prstGeom>
          <a:noFill/>
        </p:spPr>
        <p:txBody>
          <a:bodyPr wrap="square" rtlCol="0">
            <a:spAutoFit/>
          </a:bodyPr>
          <a:lstStyle/>
          <a:p>
            <a:r>
              <a:rPr lang="en-US" sz="2400" b="1" dirty="0" err="1"/>
              <a:t>Dataframe</a:t>
            </a:r>
            <a:r>
              <a:rPr lang="en-US" sz="2400" b="1" dirty="0"/>
              <a:t> using 100% of the WAPs</a:t>
            </a:r>
          </a:p>
        </p:txBody>
      </p:sp>
    </p:spTree>
    <p:extLst>
      <p:ext uri="{BB962C8B-B14F-4D97-AF65-F5344CB8AC3E}">
        <p14:creationId xmlns:p14="http://schemas.microsoft.com/office/powerpoint/2010/main" val="1675478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44</a:t>
            </a:fld>
            <a:endParaRPr lang="en-US" dirty="0"/>
          </a:p>
        </p:txBody>
      </p:sp>
      <p:sp>
        <p:nvSpPr>
          <p:cNvPr id="9" name="TextBox 8">
            <a:extLst>
              <a:ext uri="{FF2B5EF4-FFF2-40B4-BE49-F238E27FC236}">
                <a16:creationId xmlns:a16="http://schemas.microsoft.com/office/drawing/2014/main" id="{DBF735C8-316E-F347-9302-21F825F968DD}"/>
              </a:ext>
            </a:extLst>
          </p:cNvPr>
          <p:cNvSpPr txBox="1"/>
          <p:nvPr/>
        </p:nvSpPr>
        <p:spPr>
          <a:xfrm>
            <a:off x="396060" y="1180081"/>
            <a:ext cx="11546896" cy="4524315"/>
          </a:xfrm>
          <a:prstGeom prst="rect">
            <a:avLst/>
          </a:prstGeom>
          <a:noFill/>
        </p:spPr>
        <p:txBody>
          <a:bodyPr wrap="square" rtlCol="0">
            <a:spAutoFit/>
          </a:bodyPr>
          <a:lstStyle/>
          <a:p>
            <a:pPr marL="342900" indent="-342900">
              <a:buAutoNum type="arabicPeriod"/>
            </a:pPr>
            <a:r>
              <a:rPr lang="en-US" dirty="0"/>
              <a:t>Setting up training and testing frames needed</a:t>
            </a:r>
          </a:p>
          <a:p>
            <a:pPr marL="800100" lvl="1" indent="-342900">
              <a:buFont typeface="+mj-lt"/>
              <a:buAutoNum type="alphaLcPeriod"/>
            </a:pPr>
            <a:r>
              <a:rPr lang="en-US" dirty="0" err="1"/>
              <a:t>inTraining</a:t>
            </a:r>
            <a:r>
              <a:rPr lang="en-US" dirty="0"/>
              <a:t> &lt;- </a:t>
            </a:r>
            <a:r>
              <a:rPr lang="en-US" dirty="0" err="1"/>
              <a:t>createDataPartition</a:t>
            </a:r>
            <a:r>
              <a:rPr lang="en-US" dirty="0"/>
              <a:t>(Bldg2TrData$BldgFlrRmRp, p=.75, list=FALSE)</a:t>
            </a:r>
          </a:p>
          <a:p>
            <a:pPr marL="800100" lvl="1" indent="-342900">
              <a:buFont typeface="+mj-lt"/>
              <a:buAutoNum type="alphaLcPeriod"/>
            </a:pPr>
            <a:endParaRPr lang="en-US" dirty="0"/>
          </a:p>
          <a:p>
            <a:pPr marL="800100" lvl="1" indent="-342900">
              <a:buAutoNum type="alphaLcPeriod"/>
            </a:pPr>
            <a:r>
              <a:rPr lang="en-US" dirty="0"/>
              <a:t>training &lt;- Bldg2TrData [</a:t>
            </a:r>
            <a:r>
              <a:rPr lang="en-US" dirty="0" err="1"/>
              <a:t>inTraining</a:t>
            </a:r>
            <a:r>
              <a:rPr lang="en-US" dirty="0"/>
              <a:t>,]</a:t>
            </a:r>
          </a:p>
          <a:p>
            <a:pPr marL="800100" lvl="1" indent="-342900">
              <a:buAutoNum type="alphaLcPeriod"/>
            </a:pPr>
            <a:endParaRPr lang="en-US" dirty="0"/>
          </a:p>
          <a:p>
            <a:pPr marL="800100" lvl="1" indent="-342900">
              <a:buAutoNum type="alphaLcPeriod"/>
            </a:pPr>
            <a:r>
              <a:rPr lang="en-US" dirty="0"/>
              <a:t>testing &lt;- Bldg2TrData [-</a:t>
            </a:r>
            <a:r>
              <a:rPr lang="en-US" dirty="0" err="1"/>
              <a:t>inTraining</a:t>
            </a:r>
            <a:r>
              <a:rPr lang="en-US" dirty="0"/>
              <a:t>,]</a:t>
            </a:r>
          </a:p>
          <a:p>
            <a:pPr marL="342900" indent="-342900">
              <a:buAutoNum type="arabicPeriod"/>
            </a:pPr>
            <a:endParaRPr lang="en-US" dirty="0"/>
          </a:p>
          <a:p>
            <a:pPr marL="342900" indent="-342900">
              <a:buAutoNum type="arabicPeriod"/>
            </a:pPr>
            <a:r>
              <a:rPr lang="en-US" dirty="0"/>
              <a:t>Models</a:t>
            </a:r>
          </a:p>
          <a:p>
            <a:pPr marL="800100" lvl="1" indent="-342900">
              <a:buFont typeface="+mj-lt"/>
              <a:buAutoNum type="alphaLcPeriod"/>
            </a:pPr>
            <a:r>
              <a:rPr lang="en-US" dirty="0"/>
              <a:t>Random Forest</a:t>
            </a:r>
          </a:p>
          <a:p>
            <a:pPr marL="1314450" lvl="2" indent="-400050">
              <a:buFont typeface="+mj-lt"/>
              <a:buAutoNum type="romanUcPeriod"/>
            </a:pPr>
            <a:r>
              <a:rPr lang="en-US" dirty="0"/>
              <a:t>rfFit1 &lt;- train(</a:t>
            </a:r>
            <a:r>
              <a:rPr lang="en-US" dirty="0" err="1"/>
              <a:t>BldgFlrRmRp</a:t>
            </a:r>
            <a:r>
              <a:rPr lang="en-US" dirty="0"/>
              <a:t>~., data = training, method = "rf", </a:t>
            </a:r>
            <a:r>
              <a:rPr lang="en-US" dirty="0" err="1"/>
              <a:t>trControl</a:t>
            </a:r>
            <a:r>
              <a:rPr lang="en-US" dirty="0"/>
              <a:t>=</a:t>
            </a:r>
            <a:r>
              <a:rPr lang="en-US" dirty="0" err="1"/>
              <a:t>fitControl</a:t>
            </a:r>
            <a:r>
              <a:rPr lang="en-US" dirty="0"/>
              <a:t>, </a:t>
            </a:r>
            <a:r>
              <a:rPr lang="en-US" dirty="0" err="1"/>
              <a:t>tuneGrid</a:t>
            </a:r>
            <a:r>
              <a:rPr lang="en-US" dirty="0"/>
              <a:t>=</a:t>
            </a:r>
            <a:r>
              <a:rPr lang="en-US" dirty="0" err="1"/>
              <a:t>rfGrid</a:t>
            </a:r>
            <a:endParaRPr lang="en-US" dirty="0"/>
          </a:p>
          <a:p>
            <a:pPr lvl="2"/>
            <a:endParaRPr lang="en-US" dirty="0"/>
          </a:p>
          <a:p>
            <a:pPr marL="857250" lvl="1" indent="-400050">
              <a:buFont typeface="+mj-lt"/>
              <a:buAutoNum type="alphaLcPeriod"/>
            </a:pPr>
            <a:r>
              <a:rPr lang="en-US" dirty="0"/>
              <a:t>C5.0</a:t>
            </a:r>
          </a:p>
          <a:p>
            <a:pPr marL="1314450" lvl="2" indent="-400050">
              <a:buFont typeface="+mj-lt"/>
              <a:buAutoNum type="alphaLcPeriod"/>
            </a:pPr>
            <a:r>
              <a:rPr lang="en-US" dirty="0"/>
              <a:t>C5Fit1 &lt;- train(</a:t>
            </a:r>
            <a:r>
              <a:rPr lang="en-US" dirty="0" err="1"/>
              <a:t>BldgFlrRmRp</a:t>
            </a:r>
            <a:r>
              <a:rPr lang="en-US" dirty="0"/>
              <a:t>~., data = training, method = "C5.0", </a:t>
            </a:r>
            <a:r>
              <a:rPr lang="en-US" dirty="0" err="1"/>
              <a:t>trControl</a:t>
            </a:r>
            <a:r>
              <a:rPr lang="en-US" dirty="0"/>
              <a:t>=</a:t>
            </a:r>
            <a:r>
              <a:rPr lang="en-US" dirty="0" err="1"/>
              <a:t>fitControl</a:t>
            </a:r>
            <a:r>
              <a:rPr lang="en-US" dirty="0"/>
              <a:t>, </a:t>
            </a:r>
            <a:r>
              <a:rPr lang="en-US" dirty="0" err="1"/>
              <a:t>tuneLength</a:t>
            </a:r>
            <a:r>
              <a:rPr lang="en-US" dirty="0"/>
              <a:t> = 5)</a:t>
            </a:r>
          </a:p>
          <a:p>
            <a:pPr lvl="2"/>
            <a:endParaRPr lang="en-US" dirty="0"/>
          </a:p>
          <a:p>
            <a:pPr marL="857250" lvl="1" indent="-400050">
              <a:buFont typeface="+mj-lt"/>
              <a:buAutoNum type="alphaLcPeriod"/>
            </a:pPr>
            <a:r>
              <a:rPr lang="en-US" dirty="0"/>
              <a:t>KNN</a:t>
            </a:r>
          </a:p>
          <a:p>
            <a:pPr marL="1314450" lvl="2" indent="-400050">
              <a:buFont typeface="+mj-lt"/>
              <a:buAutoNum type="alphaLcPeriod"/>
            </a:pPr>
            <a:r>
              <a:rPr lang="en-US" dirty="0"/>
              <a:t>knnFit1 &lt;- train(</a:t>
            </a:r>
            <a:r>
              <a:rPr lang="en-US" dirty="0" err="1"/>
              <a:t>BldgFlrRmRp</a:t>
            </a:r>
            <a:r>
              <a:rPr lang="en-US" dirty="0"/>
              <a:t>~., data = training, method = "</a:t>
            </a:r>
            <a:r>
              <a:rPr lang="en-US" dirty="0" err="1"/>
              <a:t>kknn</a:t>
            </a:r>
            <a:r>
              <a:rPr lang="en-US" dirty="0"/>
              <a:t>", </a:t>
            </a:r>
            <a:r>
              <a:rPr lang="en-US" dirty="0" err="1"/>
              <a:t>trControl</a:t>
            </a:r>
            <a:r>
              <a:rPr lang="en-US" dirty="0"/>
              <a:t>=</a:t>
            </a:r>
            <a:r>
              <a:rPr lang="en-US" dirty="0" err="1"/>
              <a:t>fitControl</a:t>
            </a:r>
            <a:r>
              <a:rPr lang="en-US" dirty="0"/>
              <a:t>, k=5)</a:t>
            </a:r>
          </a:p>
        </p:txBody>
      </p:sp>
      <p:sp>
        <p:nvSpPr>
          <p:cNvPr id="7" name="TextBox 6">
            <a:extLst>
              <a:ext uri="{FF2B5EF4-FFF2-40B4-BE49-F238E27FC236}">
                <a16:creationId xmlns:a16="http://schemas.microsoft.com/office/drawing/2014/main" id="{9C9375CA-76AA-764A-B5E3-75EFBE491E67}"/>
              </a:ext>
            </a:extLst>
          </p:cNvPr>
          <p:cNvSpPr txBox="1"/>
          <p:nvPr/>
        </p:nvSpPr>
        <p:spPr>
          <a:xfrm>
            <a:off x="3027329" y="368016"/>
            <a:ext cx="8759510" cy="461665"/>
          </a:xfrm>
          <a:prstGeom prst="rect">
            <a:avLst/>
          </a:prstGeom>
          <a:noFill/>
        </p:spPr>
        <p:txBody>
          <a:bodyPr wrap="square" rtlCol="0">
            <a:spAutoFit/>
          </a:bodyPr>
          <a:lstStyle/>
          <a:p>
            <a:r>
              <a:rPr lang="en-US" sz="2400" b="1" dirty="0"/>
              <a:t>Models Using 100% of the WAPs</a:t>
            </a:r>
          </a:p>
        </p:txBody>
      </p:sp>
    </p:spTree>
    <p:extLst>
      <p:ext uri="{BB962C8B-B14F-4D97-AF65-F5344CB8AC3E}">
        <p14:creationId xmlns:p14="http://schemas.microsoft.com/office/powerpoint/2010/main" val="1141452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45</a:t>
            </a:fld>
            <a:endParaRPr lang="en-US" dirty="0"/>
          </a:p>
        </p:txBody>
      </p:sp>
      <p:sp>
        <p:nvSpPr>
          <p:cNvPr id="9" name="TextBox 8">
            <a:extLst>
              <a:ext uri="{FF2B5EF4-FFF2-40B4-BE49-F238E27FC236}">
                <a16:creationId xmlns:a16="http://schemas.microsoft.com/office/drawing/2014/main" id="{DBF735C8-316E-F347-9302-21F825F968DD}"/>
              </a:ext>
            </a:extLst>
          </p:cNvPr>
          <p:cNvSpPr txBox="1"/>
          <p:nvPr/>
        </p:nvSpPr>
        <p:spPr>
          <a:xfrm>
            <a:off x="128429" y="4340882"/>
            <a:ext cx="7075257" cy="1477328"/>
          </a:xfrm>
          <a:prstGeom prst="rect">
            <a:avLst/>
          </a:prstGeom>
          <a:noFill/>
        </p:spPr>
        <p:txBody>
          <a:bodyPr wrap="square" rtlCol="0">
            <a:spAutoFit/>
          </a:bodyPr>
          <a:lstStyle/>
          <a:p>
            <a:pPr marL="342900" indent="-342900">
              <a:buFont typeface="+mj-lt"/>
              <a:buAutoNum type="arabicPeriod" startAt="2"/>
            </a:pPr>
            <a:r>
              <a:rPr lang="en-US" dirty="0"/>
              <a:t>Comparing Models through Resampling</a:t>
            </a:r>
          </a:p>
          <a:p>
            <a:pPr marL="857250" lvl="1" indent="-400050">
              <a:buFont typeface="+mj-lt"/>
              <a:buAutoNum type="alphaLcPeriod"/>
            </a:pPr>
            <a:r>
              <a:rPr lang="en-US" dirty="0"/>
              <a:t>Results_70 &lt;- </a:t>
            </a:r>
          </a:p>
          <a:p>
            <a:pPr lvl="1"/>
            <a:r>
              <a:rPr lang="en-US" dirty="0"/>
              <a:t>	resamples(list(RF = rfFit_70, KKNN = knnFit_70, C50 = C5Fit_70))</a:t>
            </a:r>
          </a:p>
          <a:p>
            <a:pPr marL="857250" lvl="1" indent="-400050">
              <a:buFont typeface="+mj-lt"/>
              <a:buAutoNum type="alphaLcPeriod"/>
            </a:pPr>
            <a:endParaRPr lang="en-US" dirty="0"/>
          </a:p>
          <a:p>
            <a:pPr marL="857250" lvl="1" indent="-400050">
              <a:buFont typeface="+mj-lt"/>
              <a:buAutoNum type="alphaLcPeriod" startAt="2"/>
            </a:pPr>
            <a:r>
              <a:rPr lang="en-US" dirty="0"/>
              <a:t>Type “summary(Results_70)” to get the following:</a:t>
            </a:r>
          </a:p>
        </p:txBody>
      </p:sp>
      <p:sp>
        <p:nvSpPr>
          <p:cNvPr id="7" name="TextBox 6">
            <a:extLst>
              <a:ext uri="{FF2B5EF4-FFF2-40B4-BE49-F238E27FC236}">
                <a16:creationId xmlns:a16="http://schemas.microsoft.com/office/drawing/2014/main" id="{9C9375CA-76AA-764A-B5E3-75EFBE491E67}"/>
              </a:ext>
            </a:extLst>
          </p:cNvPr>
          <p:cNvSpPr txBox="1"/>
          <p:nvPr/>
        </p:nvSpPr>
        <p:spPr>
          <a:xfrm>
            <a:off x="3027329" y="368016"/>
            <a:ext cx="8759510" cy="461665"/>
          </a:xfrm>
          <a:prstGeom prst="rect">
            <a:avLst/>
          </a:prstGeom>
          <a:noFill/>
        </p:spPr>
        <p:txBody>
          <a:bodyPr wrap="square" rtlCol="0">
            <a:spAutoFit/>
          </a:bodyPr>
          <a:lstStyle/>
          <a:p>
            <a:r>
              <a:rPr lang="en-US" sz="2400" b="1" dirty="0"/>
              <a:t>Metrics</a:t>
            </a:r>
          </a:p>
        </p:txBody>
      </p:sp>
      <p:pic>
        <p:nvPicPr>
          <p:cNvPr id="6" name="Picture 5">
            <a:extLst>
              <a:ext uri="{FF2B5EF4-FFF2-40B4-BE49-F238E27FC236}">
                <a16:creationId xmlns:a16="http://schemas.microsoft.com/office/drawing/2014/main" id="{AD1B57F0-9660-8C4B-A909-D60DADD6261E}"/>
              </a:ext>
            </a:extLst>
          </p:cNvPr>
          <p:cNvPicPr>
            <a:picLocks noChangeAspect="1"/>
          </p:cNvPicPr>
          <p:nvPr/>
        </p:nvPicPr>
        <p:blipFill rotWithShape="1">
          <a:blip r:embed="rId4">
            <a:extLst>
              <a:ext uri="{28A0092B-C50C-407E-A947-70E740481C1C}">
                <a14:useLocalDpi xmlns:a14="http://schemas.microsoft.com/office/drawing/2010/main" val="0"/>
              </a:ext>
            </a:extLst>
          </a:blip>
          <a:srcRect t="10684"/>
          <a:stretch/>
        </p:blipFill>
        <p:spPr>
          <a:xfrm>
            <a:off x="7557936" y="3857391"/>
            <a:ext cx="4369227" cy="2444311"/>
          </a:xfrm>
          <a:prstGeom prst="rect">
            <a:avLst/>
          </a:prstGeom>
          <a:ln>
            <a:solidFill>
              <a:schemeClr val="tx1"/>
            </a:solidFill>
          </a:ln>
        </p:spPr>
      </p:pic>
      <p:sp>
        <p:nvSpPr>
          <p:cNvPr id="10" name="TextBox 9">
            <a:extLst>
              <a:ext uri="{FF2B5EF4-FFF2-40B4-BE49-F238E27FC236}">
                <a16:creationId xmlns:a16="http://schemas.microsoft.com/office/drawing/2014/main" id="{CBEDB05B-CE95-DA44-B0E1-0EBAE4E4099D}"/>
              </a:ext>
            </a:extLst>
          </p:cNvPr>
          <p:cNvSpPr txBox="1"/>
          <p:nvPr/>
        </p:nvSpPr>
        <p:spPr>
          <a:xfrm>
            <a:off x="128429" y="1482300"/>
            <a:ext cx="5610629" cy="1200329"/>
          </a:xfrm>
          <a:prstGeom prst="rect">
            <a:avLst/>
          </a:prstGeom>
          <a:noFill/>
        </p:spPr>
        <p:txBody>
          <a:bodyPr wrap="square" rtlCol="0">
            <a:spAutoFit/>
          </a:bodyPr>
          <a:lstStyle/>
          <a:p>
            <a:pPr marL="342900" indent="-342900">
              <a:buAutoNum type="arabicPeriod"/>
            </a:pPr>
            <a:r>
              <a:rPr lang="en-US" dirty="0"/>
              <a:t>Summary Metrics</a:t>
            </a:r>
          </a:p>
          <a:p>
            <a:pPr marL="800100" lvl="1" indent="-342900">
              <a:buFont typeface="+mj-lt"/>
              <a:buAutoNum type="alphaLcPeriod"/>
            </a:pPr>
            <a:r>
              <a:rPr lang="en-US" dirty="0"/>
              <a:t>Simply type the model name to get the accuracy and kappa metrics</a:t>
            </a:r>
          </a:p>
          <a:p>
            <a:pPr marL="1314450" lvl="2" indent="-400050">
              <a:buFont typeface="+mj-lt"/>
              <a:buAutoNum type="romanUcPeriod"/>
            </a:pPr>
            <a:r>
              <a:rPr lang="en-US" dirty="0"/>
              <a:t>Type “rfFit_70” to get the following:</a:t>
            </a:r>
          </a:p>
        </p:txBody>
      </p:sp>
      <p:pic>
        <p:nvPicPr>
          <p:cNvPr id="11" name="Picture 10">
            <a:extLst>
              <a:ext uri="{FF2B5EF4-FFF2-40B4-BE49-F238E27FC236}">
                <a16:creationId xmlns:a16="http://schemas.microsoft.com/office/drawing/2014/main" id="{B3AA39D1-D8C6-C046-9D02-D2AC5803AD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7935" y="1092315"/>
            <a:ext cx="4369228" cy="1980298"/>
          </a:xfrm>
          <a:prstGeom prst="rect">
            <a:avLst/>
          </a:prstGeom>
          <a:ln>
            <a:solidFill>
              <a:schemeClr val="tx1"/>
            </a:solidFill>
          </a:ln>
        </p:spPr>
      </p:pic>
      <p:cxnSp>
        <p:nvCxnSpPr>
          <p:cNvPr id="12" name="Straight Arrow Connector 11">
            <a:extLst>
              <a:ext uri="{FF2B5EF4-FFF2-40B4-BE49-F238E27FC236}">
                <a16:creationId xmlns:a16="http://schemas.microsoft.com/office/drawing/2014/main" id="{F7684417-A0CA-DB44-9601-54FB4AD72D97}"/>
              </a:ext>
            </a:extLst>
          </p:cNvPr>
          <p:cNvCxnSpPr>
            <a:cxnSpLocks/>
          </p:cNvCxnSpPr>
          <p:nvPr/>
        </p:nvCxnSpPr>
        <p:spPr>
          <a:xfrm>
            <a:off x="5946288" y="5640516"/>
            <a:ext cx="125739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D77E398-EFF1-7740-9F5E-5CB39F1E50DD}"/>
              </a:ext>
            </a:extLst>
          </p:cNvPr>
          <p:cNvCxnSpPr>
            <a:cxnSpLocks/>
          </p:cNvCxnSpPr>
          <p:nvPr/>
        </p:nvCxnSpPr>
        <p:spPr>
          <a:xfrm>
            <a:off x="5318412" y="2536763"/>
            <a:ext cx="125739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449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46</a:t>
            </a:fld>
            <a:endParaRPr lang="en-US" dirty="0"/>
          </a:p>
        </p:txBody>
      </p:sp>
      <p:sp>
        <p:nvSpPr>
          <p:cNvPr id="7" name="TextBox 6">
            <a:extLst>
              <a:ext uri="{FF2B5EF4-FFF2-40B4-BE49-F238E27FC236}">
                <a16:creationId xmlns:a16="http://schemas.microsoft.com/office/drawing/2014/main" id="{9C9375CA-76AA-764A-B5E3-75EFBE491E67}"/>
              </a:ext>
            </a:extLst>
          </p:cNvPr>
          <p:cNvSpPr txBox="1"/>
          <p:nvPr/>
        </p:nvSpPr>
        <p:spPr>
          <a:xfrm>
            <a:off x="3027329" y="368016"/>
            <a:ext cx="8759510" cy="461665"/>
          </a:xfrm>
          <a:prstGeom prst="rect">
            <a:avLst/>
          </a:prstGeom>
          <a:noFill/>
        </p:spPr>
        <p:txBody>
          <a:bodyPr wrap="square" rtlCol="0">
            <a:spAutoFit/>
          </a:bodyPr>
          <a:lstStyle/>
          <a:p>
            <a:r>
              <a:rPr lang="en-US" sz="2400" b="1" dirty="0"/>
              <a:t>Plots</a:t>
            </a:r>
          </a:p>
        </p:txBody>
      </p:sp>
      <p:sp>
        <p:nvSpPr>
          <p:cNvPr id="10" name="TextBox 9">
            <a:extLst>
              <a:ext uri="{FF2B5EF4-FFF2-40B4-BE49-F238E27FC236}">
                <a16:creationId xmlns:a16="http://schemas.microsoft.com/office/drawing/2014/main" id="{CBEDB05B-CE95-DA44-B0E1-0EBAE4E4099D}"/>
              </a:ext>
            </a:extLst>
          </p:cNvPr>
          <p:cNvSpPr txBox="1"/>
          <p:nvPr/>
        </p:nvSpPr>
        <p:spPr>
          <a:xfrm>
            <a:off x="187904" y="1797969"/>
            <a:ext cx="5413725" cy="646331"/>
          </a:xfrm>
          <a:prstGeom prst="rect">
            <a:avLst/>
          </a:prstGeom>
          <a:noFill/>
        </p:spPr>
        <p:txBody>
          <a:bodyPr wrap="square" rtlCol="0">
            <a:spAutoFit/>
          </a:bodyPr>
          <a:lstStyle/>
          <a:p>
            <a:pPr marL="342900" indent="-342900">
              <a:buAutoNum type="arabicPeriod"/>
            </a:pPr>
            <a:r>
              <a:rPr lang="en-US" dirty="0"/>
              <a:t>Dot Plot</a:t>
            </a:r>
          </a:p>
          <a:p>
            <a:pPr marL="800100" lvl="1" indent="-342900">
              <a:buFont typeface="+mj-lt"/>
              <a:buAutoNum type="alphaLcPeriod"/>
            </a:pPr>
            <a:r>
              <a:rPr lang="en-US" dirty="0"/>
              <a:t>Type “</a:t>
            </a:r>
            <a:r>
              <a:rPr lang="en-US" dirty="0" err="1"/>
              <a:t>dotplot</a:t>
            </a:r>
            <a:r>
              <a:rPr lang="en-US" dirty="0"/>
              <a:t>(Results_70)” to get the following</a:t>
            </a:r>
          </a:p>
        </p:txBody>
      </p:sp>
      <p:sp>
        <p:nvSpPr>
          <p:cNvPr id="12" name="TextBox 11">
            <a:extLst>
              <a:ext uri="{FF2B5EF4-FFF2-40B4-BE49-F238E27FC236}">
                <a16:creationId xmlns:a16="http://schemas.microsoft.com/office/drawing/2014/main" id="{2429BA40-28D3-2F4A-9F3E-41CFDA6D708C}"/>
              </a:ext>
            </a:extLst>
          </p:cNvPr>
          <p:cNvSpPr txBox="1"/>
          <p:nvPr/>
        </p:nvSpPr>
        <p:spPr>
          <a:xfrm>
            <a:off x="187904" y="4741732"/>
            <a:ext cx="5413725" cy="646331"/>
          </a:xfrm>
          <a:prstGeom prst="rect">
            <a:avLst/>
          </a:prstGeom>
          <a:noFill/>
        </p:spPr>
        <p:txBody>
          <a:bodyPr wrap="square" rtlCol="0">
            <a:spAutoFit/>
          </a:bodyPr>
          <a:lstStyle/>
          <a:p>
            <a:pPr marL="342900" indent="-342900">
              <a:buFont typeface="+mj-lt"/>
              <a:buAutoNum type="arabicPeriod" startAt="2"/>
            </a:pPr>
            <a:r>
              <a:rPr lang="en-US" dirty="0"/>
              <a:t>Box Plot</a:t>
            </a:r>
          </a:p>
          <a:p>
            <a:pPr marL="800100" lvl="1" indent="-342900">
              <a:buFont typeface="+mj-lt"/>
              <a:buAutoNum type="alphaLcPeriod"/>
            </a:pPr>
            <a:r>
              <a:rPr lang="en-US" dirty="0"/>
              <a:t>Type “</a:t>
            </a:r>
            <a:r>
              <a:rPr lang="en-US" dirty="0" err="1"/>
              <a:t>bwplot</a:t>
            </a:r>
            <a:r>
              <a:rPr lang="en-US" dirty="0"/>
              <a:t>(Results_70)” to get the following</a:t>
            </a:r>
          </a:p>
        </p:txBody>
      </p:sp>
      <p:pic>
        <p:nvPicPr>
          <p:cNvPr id="13" name="Picture 12">
            <a:extLst>
              <a:ext uri="{FF2B5EF4-FFF2-40B4-BE49-F238E27FC236}">
                <a16:creationId xmlns:a16="http://schemas.microsoft.com/office/drawing/2014/main" id="{CF62B92C-BBED-C248-8BBC-7D1D0F66B7D8}"/>
              </a:ext>
            </a:extLst>
          </p:cNvPr>
          <p:cNvPicPr>
            <a:picLocks noChangeAspect="1"/>
          </p:cNvPicPr>
          <p:nvPr/>
        </p:nvPicPr>
        <p:blipFill>
          <a:blip r:embed="rId4"/>
          <a:stretch>
            <a:fillRect/>
          </a:stretch>
        </p:blipFill>
        <p:spPr>
          <a:xfrm>
            <a:off x="7085282" y="813034"/>
            <a:ext cx="4737100" cy="2616200"/>
          </a:xfrm>
          <a:prstGeom prst="rect">
            <a:avLst/>
          </a:prstGeom>
          <a:ln>
            <a:solidFill>
              <a:schemeClr val="tx1"/>
            </a:solidFill>
          </a:ln>
        </p:spPr>
      </p:pic>
      <p:pic>
        <p:nvPicPr>
          <p:cNvPr id="15" name="Picture 14">
            <a:extLst>
              <a:ext uri="{FF2B5EF4-FFF2-40B4-BE49-F238E27FC236}">
                <a16:creationId xmlns:a16="http://schemas.microsoft.com/office/drawing/2014/main" id="{7A7C7ADD-4317-B641-8FA0-D25EC62114ED}"/>
              </a:ext>
            </a:extLst>
          </p:cNvPr>
          <p:cNvPicPr>
            <a:picLocks noChangeAspect="1"/>
          </p:cNvPicPr>
          <p:nvPr/>
        </p:nvPicPr>
        <p:blipFill>
          <a:blip r:embed="rId5"/>
          <a:stretch>
            <a:fillRect/>
          </a:stretch>
        </p:blipFill>
        <p:spPr>
          <a:xfrm>
            <a:off x="7085282" y="3756797"/>
            <a:ext cx="4737100" cy="2616200"/>
          </a:xfrm>
          <a:prstGeom prst="rect">
            <a:avLst/>
          </a:prstGeom>
          <a:ln>
            <a:solidFill>
              <a:schemeClr val="tx1"/>
            </a:solidFill>
          </a:ln>
        </p:spPr>
      </p:pic>
      <p:cxnSp>
        <p:nvCxnSpPr>
          <p:cNvPr id="16" name="Straight Arrow Connector 15">
            <a:extLst>
              <a:ext uri="{FF2B5EF4-FFF2-40B4-BE49-F238E27FC236}">
                <a16:creationId xmlns:a16="http://schemas.microsoft.com/office/drawing/2014/main" id="{94956700-E09A-A744-8AE3-E8450B05E3C3}"/>
              </a:ext>
            </a:extLst>
          </p:cNvPr>
          <p:cNvCxnSpPr>
            <a:cxnSpLocks/>
          </p:cNvCxnSpPr>
          <p:nvPr/>
        </p:nvCxnSpPr>
        <p:spPr>
          <a:xfrm>
            <a:off x="5668021" y="5194467"/>
            <a:ext cx="125739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5789EE2-BA47-2641-BEB4-A09514BC9C06}"/>
              </a:ext>
            </a:extLst>
          </p:cNvPr>
          <p:cNvCxnSpPr>
            <a:cxnSpLocks/>
          </p:cNvCxnSpPr>
          <p:nvPr/>
        </p:nvCxnSpPr>
        <p:spPr>
          <a:xfrm>
            <a:off x="5668021" y="2277248"/>
            <a:ext cx="125739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9555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pic>
        <p:nvPicPr>
          <p:cNvPr id="3" name="Picture 2">
            <a:extLst>
              <a:ext uri="{FF2B5EF4-FFF2-40B4-BE49-F238E27FC236}">
                <a16:creationId xmlns:a16="http://schemas.microsoft.com/office/drawing/2014/main" id="{70756238-401E-FB46-989F-4186D43BC3FF}"/>
              </a:ext>
            </a:extLst>
          </p:cNvPr>
          <p:cNvPicPr>
            <a:picLocks noChangeAspect="1"/>
          </p:cNvPicPr>
          <p:nvPr/>
        </p:nvPicPr>
        <p:blipFill>
          <a:blip r:embed="rId4"/>
          <a:stretch>
            <a:fillRect/>
          </a:stretch>
        </p:blipFill>
        <p:spPr>
          <a:xfrm>
            <a:off x="3100038" y="872892"/>
            <a:ext cx="5990064" cy="5126466"/>
          </a:xfrm>
          <a:prstGeom prst="rect">
            <a:avLst/>
          </a:prstGeom>
          <a:ln>
            <a:solidFill>
              <a:schemeClr val="tx1"/>
            </a:solidFill>
          </a:ln>
        </p:spPr>
      </p:pic>
      <p:sp>
        <p:nvSpPr>
          <p:cNvPr id="7" name="Slide Number Placeholder 6">
            <a:extLst>
              <a:ext uri="{FF2B5EF4-FFF2-40B4-BE49-F238E27FC236}">
                <a16:creationId xmlns:a16="http://schemas.microsoft.com/office/drawing/2014/main" id="{821FFA03-611C-AF43-9B6A-D09056158A3F}"/>
              </a:ext>
            </a:extLst>
          </p:cNvPr>
          <p:cNvSpPr>
            <a:spLocks noGrp="1"/>
          </p:cNvSpPr>
          <p:nvPr>
            <p:ph type="sldNum" sz="quarter" idx="12"/>
          </p:nvPr>
        </p:nvSpPr>
        <p:spPr/>
        <p:txBody>
          <a:bodyPr/>
          <a:lstStyle/>
          <a:p>
            <a:fld id="{B0D2014E-B6B1-114D-BF27-70129F5D921D}" type="slidenum">
              <a:rPr lang="en-US" smtClean="0"/>
              <a:t>47</a:t>
            </a:fld>
            <a:endParaRPr lang="en-US" dirty="0"/>
          </a:p>
        </p:txBody>
      </p:sp>
    </p:spTree>
    <p:extLst>
      <p:ext uri="{BB962C8B-B14F-4D97-AF65-F5344CB8AC3E}">
        <p14:creationId xmlns:p14="http://schemas.microsoft.com/office/powerpoint/2010/main" val="1386897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75F8DD-7A65-0844-8270-DFE9D039C2A4}"/>
              </a:ext>
            </a:extLst>
          </p:cNvPr>
          <p:cNvSpPr txBox="1"/>
          <p:nvPr/>
        </p:nvSpPr>
        <p:spPr>
          <a:xfrm>
            <a:off x="3027329" y="368016"/>
            <a:ext cx="8582114" cy="461665"/>
          </a:xfrm>
          <a:prstGeom prst="rect">
            <a:avLst/>
          </a:prstGeom>
          <a:noFill/>
        </p:spPr>
        <p:txBody>
          <a:bodyPr wrap="square" rtlCol="0">
            <a:spAutoFit/>
          </a:bodyPr>
          <a:lstStyle/>
          <a:p>
            <a:r>
              <a:rPr lang="en-US" sz="2400" b="1" dirty="0"/>
              <a:t>DR - Steps for Guiding Principle #1  - Determining the Building</a:t>
            </a:r>
          </a:p>
        </p:txBody>
      </p:sp>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5</a:t>
            </a:fld>
            <a:endParaRPr lang="en-US" dirty="0"/>
          </a:p>
        </p:txBody>
      </p:sp>
      <p:pic>
        <p:nvPicPr>
          <p:cNvPr id="10" name="Picture 9">
            <a:extLst>
              <a:ext uri="{FF2B5EF4-FFF2-40B4-BE49-F238E27FC236}">
                <a16:creationId xmlns:a16="http://schemas.microsoft.com/office/drawing/2014/main" id="{92029EEA-9BDF-E34C-8F68-315D66D83F8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160053" y="1583473"/>
            <a:ext cx="3948555" cy="4957650"/>
          </a:xfrm>
          <a:prstGeom prst="rect">
            <a:avLst/>
          </a:prstGeom>
          <a:ln>
            <a:solidFill>
              <a:schemeClr val="tx1"/>
            </a:solidFill>
          </a:ln>
        </p:spPr>
      </p:pic>
      <p:cxnSp>
        <p:nvCxnSpPr>
          <p:cNvPr id="3" name="Straight Arrow Connector 2">
            <a:extLst>
              <a:ext uri="{FF2B5EF4-FFF2-40B4-BE49-F238E27FC236}">
                <a16:creationId xmlns:a16="http://schemas.microsoft.com/office/drawing/2014/main" id="{2CC1DC64-5449-D34E-B4A6-0CE89A33CF00}"/>
              </a:ext>
            </a:extLst>
          </p:cNvPr>
          <p:cNvCxnSpPr>
            <a:cxnSpLocks/>
          </p:cNvCxnSpPr>
          <p:nvPr/>
        </p:nvCxnSpPr>
        <p:spPr>
          <a:xfrm>
            <a:off x="3507893" y="2503856"/>
            <a:ext cx="101950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ED2E7B2-7A7A-9147-BB48-DB149B2082A1}"/>
              </a:ext>
            </a:extLst>
          </p:cNvPr>
          <p:cNvSpPr txBox="1"/>
          <p:nvPr/>
        </p:nvSpPr>
        <p:spPr>
          <a:xfrm>
            <a:off x="8610600" y="3139100"/>
            <a:ext cx="3273230" cy="2031325"/>
          </a:xfrm>
          <a:prstGeom prst="rect">
            <a:avLst/>
          </a:prstGeom>
          <a:noFill/>
        </p:spPr>
        <p:txBody>
          <a:bodyPr wrap="square" rtlCol="0">
            <a:spAutoFit/>
          </a:bodyPr>
          <a:lstStyle/>
          <a:p>
            <a:pPr marL="342900" indent="-342900">
              <a:buFont typeface="+mj-lt"/>
              <a:buAutoNum type="alphaLcPeriod" startAt="2"/>
            </a:pPr>
            <a:r>
              <a:rPr lang="en-US" dirty="0"/>
              <a:t>Use a “COUNTIF” formula to do the count</a:t>
            </a:r>
          </a:p>
          <a:p>
            <a:pPr marL="914400" lvl="1" indent="-457200">
              <a:buFont typeface="+mj-lt"/>
              <a:buAutoNum type="romanUcPeriod"/>
            </a:pPr>
            <a:r>
              <a:rPr lang="en-US" dirty="0"/>
              <a:t>Range – columns WAP001 thru WAP520</a:t>
            </a:r>
          </a:p>
          <a:p>
            <a:pPr marL="914400" lvl="1" indent="-457200">
              <a:buFont typeface="+mj-lt"/>
              <a:buAutoNum type="romanUcPeriod"/>
            </a:pPr>
            <a:r>
              <a:rPr lang="en-US" dirty="0"/>
              <a:t>Criteria – 100</a:t>
            </a:r>
          </a:p>
          <a:p>
            <a:pPr marL="914400" lvl="1" indent="-457200">
              <a:buFont typeface="+mj-lt"/>
              <a:buAutoNum type="romanUcPeriod"/>
            </a:pPr>
            <a:r>
              <a:rPr lang="en-US" dirty="0"/>
              <a:t>Example – COUNTIF(K2:TJ2,100)</a:t>
            </a:r>
          </a:p>
        </p:txBody>
      </p:sp>
      <p:sp>
        <p:nvSpPr>
          <p:cNvPr id="16" name="TextBox 15">
            <a:extLst>
              <a:ext uri="{FF2B5EF4-FFF2-40B4-BE49-F238E27FC236}">
                <a16:creationId xmlns:a16="http://schemas.microsoft.com/office/drawing/2014/main" id="{F7BABB6B-59AD-4244-9A4B-8D4CD7D3FD1D}"/>
              </a:ext>
            </a:extLst>
          </p:cNvPr>
          <p:cNvSpPr txBox="1"/>
          <p:nvPr/>
        </p:nvSpPr>
        <p:spPr>
          <a:xfrm>
            <a:off x="160217" y="949428"/>
            <a:ext cx="6519364" cy="369332"/>
          </a:xfrm>
          <a:prstGeom prst="rect">
            <a:avLst/>
          </a:prstGeom>
          <a:noFill/>
        </p:spPr>
        <p:txBody>
          <a:bodyPr wrap="square" rtlCol="0">
            <a:spAutoFit/>
          </a:bodyPr>
          <a:lstStyle/>
          <a:p>
            <a:pPr marL="342900" indent="-342900">
              <a:buFont typeface="+mj-lt"/>
              <a:buAutoNum type="arabicPeriod"/>
            </a:pPr>
            <a:r>
              <a:rPr lang="en-US" u="sng" dirty="0"/>
              <a:t>Per observation, count number of WAPS with an entry of “100”</a:t>
            </a:r>
            <a:endParaRPr lang="en-US" sz="2000" u="sng" dirty="0"/>
          </a:p>
        </p:txBody>
      </p:sp>
      <p:sp>
        <p:nvSpPr>
          <p:cNvPr id="17" name="TextBox 16">
            <a:extLst>
              <a:ext uri="{FF2B5EF4-FFF2-40B4-BE49-F238E27FC236}">
                <a16:creationId xmlns:a16="http://schemas.microsoft.com/office/drawing/2014/main" id="{0C149AEE-CB6E-D547-BD0A-65DA6799DA3A}"/>
              </a:ext>
            </a:extLst>
          </p:cNvPr>
          <p:cNvSpPr txBox="1"/>
          <p:nvPr/>
        </p:nvSpPr>
        <p:spPr>
          <a:xfrm>
            <a:off x="528623" y="5063795"/>
            <a:ext cx="2979270" cy="1477328"/>
          </a:xfrm>
          <a:prstGeom prst="rect">
            <a:avLst/>
          </a:prstGeom>
          <a:noFill/>
        </p:spPr>
        <p:txBody>
          <a:bodyPr wrap="square" rtlCol="0">
            <a:spAutoFit/>
          </a:bodyPr>
          <a:lstStyle/>
          <a:p>
            <a:pPr marL="342900" indent="-342900">
              <a:buFont typeface="+mj-lt"/>
              <a:buAutoNum type="alphaLcPeriod" startAt="3"/>
            </a:pPr>
            <a:r>
              <a:rPr lang="en-US" dirty="0"/>
              <a:t>Copy and paste the formula down the entire column to the very last row containing an observation</a:t>
            </a:r>
          </a:p>
        </p:txBody>
      </p:sp>
      <p:sp>
        <p:nvSpPr>
          <p:cNvPr id="18" name="TextBox 17">
            <a:extLst>
              <a:ext uri="{FF2B5EF4-FFF2-40B4-BE49-F238E27FC236}">
                <a16:creationId xmlns:a16="http://schemas.microsoft.com/office/drawing/2014/main" id="{D9320DB6-1440-3D4D-8F4D-D584B500FE1B}"/>
              </a:ext>
            </a:extLst>
          </p:cNvPr>
          <p:cNvSpPr txBox="1"/>
          <p:nvPr/>
        </p:nvSpPr>
        <p:spPr>
          <a:xfrm>
            <a:off x="622083" y="1768401"/>
            <a:ext cx="2885810" cy="1200329"/>
          </a:xfrm>
          <a:prstGeom prst="rect">
            <a:avLst/>
          </a:prstGeom>
          <a:noFill/>
        </p:spPr>
        <p:txBody>
          <a:bodyPr wrap="square" rtlCol="0">
            <a:spAutoFit/>
          </a:bodyPr>
          <a:lstStyle/>
          <a:p>
            <a:pPr marL="342900" indent="-342900">
              <a:buFont typeface="+mj-lt"/>
              <a:buAutoNum type="alphaLcPeriod"/>
            </a:pPr>
            <a:r>
              <a:rPr lang="en-US" dirty="0"/>
              <a:t>Insert a blank column at the beginning of the worksheet and title it “All WAPs Equal to 100”</a:t>
            </a:r>
            <a:endParaRPr lang="en-US" sz="2000" dirty="0"/>
          </a:p>
        </p:txBody>
      </p:sp>
      <p:cxnSp>
        <p:nvCxnSpPr>
          <p:cNvPr id="23" name="Straight Arrow Connector 22">
            <a:extLst>
              <a:ext uri="{FF2B5EF4-FFF2-40B4-BE49-F238E27FC236}">
                <a16:creationId xmlns:a16="http://schemas.microsoft.com/office/drawing/2014/main" id="{FD1182A7-FA97-7848-A7A9-E9EE732EECBD}"/>
              </a:ext>
            </a:extLst>
          </p:cNvPr>
          <p:cNvCxnSpPr>
            <a:cxnSpLocks/>
          </p:cNvCxnSpPr>
          <p:nvPr/>
        </p:nvCxnSpPr>
        <p:spPr>
          <a:xfrm>
            <a:off x="2913161" y="6258100"/>
            <a:ext cx="101950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44A0C75-ABEE-8349-A90E-A5A81BF1B4A3}"/>
              </a:ext>
            </a:extLst>
          </p:cNvPr>
          <p:cNvCxnSpPr>
            <a:cxnSpLocks/>
          </p:cNvCxnSpPr>
          <p:nvPr/>
        </p:nvCxnSpPr>
        <p:spPr>
          <a:xfrm flipH="1" flipV="1">
            <a:off x="7828157" y="2107580"/>
            <a:ext cx="1019501" cy="10315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598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6</a:t>
            </a:fld>
            <a:endParaRPr lang="en-US" dirty="0"/>
          </a:p>
        </p:txBody>
      </p:sp>
      <p:sp>
        <p:nvSpPr>
          <p:cNvPr id="13" name="TextBox 12">
            <a:extLst>
              <a:ext uri="{FF2B5EF4-FFF2-40B4-BE49-F238E27FC236}">
                <a16:creationId xmlns:a16="http://schemas.microsoft.com/office/drawing/2014/main" id="{D0729579-D611-0344-8D1F-945E36D752F0}"/>
              </a:ext>
            </a:extLst>
          </p:cNvPr>
          <p:cNvSpPr txBox="1"/>
          <p:nvPr/>
        </p:nvSpPr>
        <p:spPr>
          <a:xfrm>
            <a:off x="41917" y="1022714"/>
            <a:ext cx="6090234" cy="369332"/>
          </a:xfrm>
          <a:prstGeom prst="rect">
            <a:avLst/>
          </a:prstGeom>
          <a:noFill/>
        </p:spPr>
        <p:txBody>
          <a:bodyPr wrap="square" rtlCol="0">
            <a:spAutoFit/>
          </a:bodyPr>
          <a:lstStyle/>
          <a:p>
            <a:pPr marL="342900" indent="-342900">
              <a:buFont typeface="+mj-lt"/>
              <a:buAutoNum type="arabicPeriod" startAt="2"/>
            </a:pPr>
            <a:r>
              <a:rPr lang="en-US" u="sng" dirty="0"/>
              <a:t>Create a chart on  blank worksheet to do building counts</a:t>
            </a:r>
            <a:endParaRPr lang="en-US" sz="2000" u="sng" dirty="0"/>
          </a:p>
        </p:txBody>
      </p:sp>
      <p:sp>
        <p:nvSpPr>
          <p:cNvPr id="15" name="TextBox 14">
            <a:extLst>
              <a:ext uri="{FF2B5EF4-FFF2-40B4-BE49-F238E27FC236}">
                <a16:creationId xmlns:a16="http://schemas.microsoft.com/office/drawing/2014/main" id="{CCEF9E0E-9F7C-424C-B232-0AD46B547324}"/>
              </a:ext>
            </a:extLst>
          </p:cNvPr>
          <p:cNvSpPr txBox="1"/>
          <p:nvPr/>
        </p:nvSpPr>
        <p:spPr>
          <a:xfrm>
            <a:off x="3027329" y="368016"/>
            <a:ext cx="8582114" cy="461665"/>
          </a:xfrm>
          <a:prstGeom prst="rect">
            <a:avLst/>
          </a:prstGeom>
          <a:noFill/>
        </p:spPr>
        <p:txBody>
          <a:bodyPr wrap="square" rtlCol="0">
            <a:spAutoFit/>
          </a:bodyPr>
          <a:lstStyle/>
          <a:p>
            <a:r>
              <a:rPr lang="en-US" sz="2400" b="1" dirty="0"/>
              <a:t>DR - Steps for Guiding Principle #1  - Determining the Building</a:t>
            </a:r>
          </a:p>
        </p:txBody>
      </p:sp>
      <p:pic>
        <p:nvPicPr>
          <p:cNvPr id="17" name="Picture 16">
            <a:extLst>
              <a:ext uri="{FF2B5EF4-FFF2-40B4-BE49-F238E27FC236}">
                <a16:creationId xmlns:a16="http://schemas.microsoft.com/office/drawing/2014/main" id="{6FBD0595-EBF0-CA46-93EE-B7298B183CEF}"/>
              </a:ext>
            </a:extLst>
          </p:cNvPr>
          <p:cNvPicPr/>
          <p:nvPr/>
        </p:nvPicPr>
        <p:blipFill>
          <a:blip r:embed="rId4">
            <a:extLst>
              <a:ext uri="{28A0092B-C50C-407E-A947-70E740481C1C}">
                <a14:useLocalDpi xmlns:a14="http://schemas.microsoft.com/office/drawing/2010/main" val="0"/>
              </a:ext>
            </a:extLst>
          </a:blip>
          <a:stretch>
            <a:fillRect/>
          </a:stretch>
        </p:blipFill>
        <p:spPr>
          <a:xfrm>
            <a:off x="7402515" y="1176976"/>
            <a:ext cx="4042126" cy="1372257"/>
          </a:xfrm>
          <a:prstGeom prst="rect">
            <a:avLst/>
          </a:prstGeom>
          <a:ln>
            <a:solidFill>
              <a:schemeClr val="tx1"/>
            </a:solidFill>
          </a:ln>
        </p:spPr>
      </p:pic>
      <p:sp>
        <p:nvSpPr>
          <p:cNvPr id="19" name="TextBox 18">
            <a:extLst>
              <a:ext uri="{FF2B5EF4-FFF2-40B4-BE49-F238E27FC236}">
                <a16:creationId xmlns:a16="http://schemas.microsoft.com/office/drawing/2014/main" id="{D8617C49-AD5B-574D-A2DD-9806855E3A47}"/>
              </a:ext>
            </a:extLst>
          </p:cNvPr>
          <p:cNvSpPr txBox="1"/>
          <p:nvPr/>
        </p:nvSpPr>
        <p:spPr>
          <a:xfrm>
            <a:off x="41917" y="3714725"/>
            <a:ext cx="6680356" cy="2031325"/>
          </a:xfrm>
          <a:prstGeom prst="rect">
            <a:avLst/>
          </a:prstGeom>
          <a:noFill/>
        </p:spPr>
        <p:txBody>
          <a:bodyPr wrap="square" rtlCol="0">
            <a:spAutoFit/>
          </a:bodyPr>
          <a:lstStyle/>
          <a:p>
            <a:pPr marL="342900" indent="-342900">
              <a:buFont typeface="+mj-lt"/>
              <a:buAutoNum type="alphaLcPeriod" startAt="2"/>
            </a:pPr>
            <a:r>
              <a:rPr lang="en-US" dirty="0"/>
              <a:t>In column B, use a “COUNTIF” formula to count the number of observations per building</a:t>
            </a:r>
          </a:p>
          <a:p>
            <a:pPr marL="914400" lvl="1" indent="-457200">
              <a:buFont typeface="+mj-lt"/>
              <a:buAutoNum type="romanUcPeriod"/>
            </a:pPr>
            <a:r>
              <a:rPr lang="en-US" dirty="0"/>
              <a:t>Range – “BUILDINGID” column on “</a:t>
            </a:r>
            <a:r>
              <a:rPr lang="en-US" dirty="0" err="1"/>
              <a:t>trainingData</a:t>
            </a:r>
            <a:r>
              <a:rPr lang="en-US" dirty="0"/>
              <a:t>” sheet</a:t>
            </a:r>
          </a:p>
          <a:p>
            <a:pPr marL="914400" lvl="1" indent="-457200">
              <a:buFont typeface="+mj-lt"/>
              <a:buAutoNum type="romanUcPeriod"/>
            </a:pPr>
            <a:r>
              <a:rPr lang="en-US" dirty="0"/>
              <a:t>Criteria -  “Building Number” shown in chart </a:t>
            </a:r>
          </a:p>
          <a:p>
            <a:pPr lvl="1"/>
            <a:endParaRPr lang="en-US" dirty="0"/>
          </a:p>
          <a:p>
            <a:pPr marL="914400" lvl="1" indent="-457200">
              <a:buFont typeface="+mj-lt"/>
              <a:buAutoNum type="romanUcPeriod" startAt="3"/>
            </a:pPr>
            <a:r>
              <a:rPr lang="en-US" dirty="0"/>
              <a:t>Copy and paste this formula down to rows 3 and 4 of column B </a:t>
            </a:r>
            <a:endParaRPr lang="en-US" sz="2000" dirty="0"/>
          </a:p>
        </p:txBody>
      </p:sp>
      <p:sp>
        <p:nvSpPr>
          <p:cNvPr id="21" name="TextBox 20">
            <a:extLst>
              <a:ext uri="{FF2B5EF4-FFF2-40B4-BE49-F238E27FC236}">
                <a16:creationId xmlns:a16="http://schemas.microsoft.com/office/drawing/2014/main" id="{DEF8C734-2C74-DE43-8524-AFFD9561E7A1}"/>
              </a:ext>
            </a:extLst>
          </p:cNvPr>
          <p:cNvSpPr txBox="1"/>
          <p:nvPr/>
        </p:nvSpPr>
        <p:spPr>
          <a:xfrm>
            <a:off x="41917" y="1678438"/>
            <a:ext cx="5287345" cy="369332"/>
          </a:xfrm>
          <a:prstGeom prst="rect">
            <a:avLst/>
          </a:prstGeom>
          <a:noFill/>
        </p:spPr>
        <p:txBody>
          <a:bodyPr wrap="square" rtlCol="0">
            <a:spAutoFit/>
          </a:bodyPr>
          <a:lstStyle/>
          <a:p>
            <a:pPr marL="342900" indent="-342900">
              <a:buFont typeface="+mj-lt"/>
              <a:buAutoNum type="alphaLcPeriod"/>
            </a:pPr>
            <a:r>
              <a:rPr lang="en-US" dirty="0"/>
              <a:t>Set up the following chart in columns A, B, C, and D </a:t>
            </a:r>
            <a:endParaRPr lang="en-US" sz="2000" dirty="0"/>
          </a:p>
        </p:txBody>
      </p:sp>
      <p:grpSp>
        <p:nvGrpSpPr>
          <p:cNvPr id="40" name="Group 39">
            <a:extLst>
              <a:ext uri="{FF2B5EF4-FFF2-40B4-BE49-F238E27FC236}">
                <a16:creationId xmlns:a16="http://schemas.microsoft.com/office/drawing/2014/main" id="{AA9B4DEA-3836-B748-8673-62DE1E3445F5}"/>
              </a:ext>
            </a:extLst>
          </p:cNvPr>
          <p:cNvGrpSpPr/>
          <p:nvPr/>
        </p:nvGrpSpPr>
        <p:grpSpPr>
          <a:xfrm>
            <a:off x="6871033" y="2833950"/>
            <a:ext cx="5105091" cy="3515876"/>
            <a:chOff x="6871033" y="2833950"/>
            <a:chExt cx="5105091" cy="3515876"/>
          </a:xfrm>
        </p:grpSpPr>
        <p:pic>
          <p:nvPicPr>
            <p:cNvPr id="3" name="Picture 2">
              <a:extLst>
                <a:ext uri="{FF2B5EF4-FFF2-40B4-BE49-F238E27FC236}">
                  <a16:creationId xmlns:a16="http://schemas.microsoft.com/office/drawing/2014/main" id="{715DA395-1B72-1047-93E3-A566E22D5AEF}"/>
                </a:ext>
              </a:extLst>
            </p:cNvPr>
            <p:cNvPicPr>
              <a:picLocks noChangeAspect="1"/>
            </p:cNvPicPr>
            <p:nvPr/>
          </p:nvPicPr>
          <p:blipFill>
            <a:blip r:embed="rId5"/>
            <a:stretch>
              <a:fillRect/>
            </a:stretch>
          </p:blipFill>
          <p:spPr>
            <a:xfrm>
              <a:off x="6871033" y="2833950"/>
              <a:ext cx="5105091" cy="1525791"/>
            </a:xfrm>
            <a:prstGeom prst="rect">
              <a:avLst/>
            </a:prstGeom>
            <a:ln>
              <a:solidFill>
                <a:schemeClr val="tx1"/>
              </a:solidFill>
            </a:ln>
          </p:spPr>
        </p:pic>
        <p:pic>
          <p:nvPicPr>
            <p:cNvPr id="26" name="Picture 25">
              <a:extLst>
                <a:ext uri="{FF2B5EF4-FFF2-40B4-BE49-F238E27FC236}">
                  <a16:creationId xmlns:a16="http://schemas.microsoft.com/office/drawing/2014/main" id="{1928F804-3D62-964F-8D7F-EEC9ADE9049D}"/>
                </a:ext>
              </a:extLst>
            </p:cNvPr>
            <p:cNvPicPr/>
            <p:nvPr/>
          </p:nvPicPr>
          <p:blipFill>
            <a:blip r:embed="rId6">
              <a:extLst>
                <a:ext uri="{28A0092B-C50C-407E-A947-70E740481C1C}">
                  <a14:useLocalDpi xmlns:a14="http://schemas.microsoft.com/office/drawing/2010/main" val="0"/>
                </a:ext>
              </a:extLst>
            </a:blip>
            <a:stretch>
              <a:fillRect/>
            </a:stretch>
          </p:blipFill>
          <p:spPr>
            <a:xfrm>
              <a:off x="7110734" y="4644458"/>
              <a:ext cx="4625689" cy="1705368"/>
            </a:xfrm>
            <a:prstGeom prst="rect">
              <a:avLst/>
            </a:prstGeom>
            <a:ln>
              <a:solidFill>
                <a:schemeClr val="tx1"/>
              </a:solidFill>
            </a:ln>
          </p:spPr>
        </p:pic>
      </p:grpSp>
      <p:sp>
        <p:nvSpPr>
          <p:cNvPr id="34" name="Rectangle 33">
            <a:extLst>
              <a:ext uri="{FF2B5EF4-FFF2-40B4-BE49-F238E27FC236}">
                <a16:creationId xmlns:a16="http://schemas.microsoft.com/office/drawing/2014/main" id="{55E33406-FC99-4A44-9F9C-1BCE59F8A5BE}"/>
              </a:ext>
            </a:extLst>
          </p:cNvPr>
          <p:cNvSpPr/>
          <p:nvPr/>
        </p:nvSpPr>
        <p:spPr>
          <a:xfrm>
            <a:off x="7987976" y="4941543"/>
            <a:ext cx="1245247" cy="140828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39C66BF2-D7D0-6C4E-9809-FC9DDFDD4E42}"/>
              </a:ext>
            </a:extLst>
          </p:cNvPr>
          <p:cNvCxnSpPr>
            <a:cxnSpLocks/>
          </p:cNvCxnSpPr>
          <p:nvPr/>
        </p:nvCxnSpPr>
        <p:spPr>
          <a:xfrm>
            <a:off x="6096000" y="5469803"/>
            <a:ext cx="160949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5D42EE1-6654-5149-9B36-7C395D7A7FF5}"/>
              </a:ext>
            </a:extLst>
          </p:cNvPr>
          <p:cNvCxnSpPr>
            <a:cxnSpLocks/>
          </p:cNvCxnSpPr>
          <p:nvPr/>
        </p:nvCxnSpPr>
        <p:spPr>
          <a:xfrm>
            <a:off x="5825087" y="1904504"/>
            <a:ext cx="103663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920F62E-D502-8D41-A072-14A5C5F72864}"/>
              </a:ext>
            </a:extLst>
          </p:cNvPr>
          <p:cNvCxnSpPr>
            <a:cxnSpLocks/>
          </p:cNvCxnSpPr>
          <p:nvPr/>
        </p:nvCxnSpPr>
        <p:spPr>
          <a:xfrm flipV="1">
            <a:off x="6255834" y="3152360"/>
            <a:ext cx="2509025" cy="10748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1043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7</a:t>
            </a:fld>
            <a:endParaRPr lang="en-US" dirty="0"/>
          </a:p>
        </p:txBody>
      </p:sp>
      <p:sp>
        <p:nvSpPr>
          <p:cNvPr id="13" name="TextBox 12">
            <a:extLst>
              <a:ext uri="{FF2B5EF4-FFF2-40B4-BE49-F238E27FC236}">
                <a16:creationId xmlns:a16="http://schemas.microsoft.com/office/drawing/2014/main" id="{D0729579-D611-0344-8D1F-945E36D752F0}"/>
              </a:ext>
            </a:extLst>
          </p:cNvPr>
          <p:cNvSpPr txBox="1"/>
          <p:nvPr/>
        </p:nvSpPr>
        <p:spPr>
          <a:xfrm>
            <a:off x="41916" y="1022714"/>
            <a:ext cx="7039107" cy="369332"/>
          </a:xfrm>
          <a:prstGeom prst="rect">
            <a:avLst/>
          </a:prstGeom>
          <a:noFill/>
        </p:spPr>
        <p:txBody>
          <a:bodyPr wrap="square" rtlCol="0">
            <a:spAutoFit/>
          </a:bodyPr>
          <a:lstStyle/>
          <a:p>
            <a:pPr marL="342900" indent="-342900">
              <a:buFont typeface="+mj-lt"/>
              <a:buAutoNum type="arabicPeriod" startAt="2"/>
            </a:pPr>
            <a:r>
              <a:rPr lang="en-US" u="sng" dirty="0"/>
              <a:t>Create a chart on  blank worksheet to do building counts (cont.)</a:t>
            </a:r>
            <a:endParaRPr lang="en-US" sz="2000" u="sng" dirty="0"/>
          </a:p>
        </p:txBody>
      </p:sp>
      <p:sp>
        <p:nvSpPr>
          <p:cNvPr id="15" name="TextBox 14">
            <a:extLst>
              <a:ext uri="{FF2B5EF4-FFF2-40B4-BE49-F238E27FC236}">
                <a16:creationId xmlns:a16="http://schemas.microsoft.com/office/drawing/2014/main" id="{CCEF9E0E-9F7C-424C-B232-0AD46B547324}"/>
              </a:ext>
            </a:extLst>
          </p:cNvPr>
          <p:cNvSpPr txBox="1"/>
          <p:nvPr/>
        </p:nvSpPr>
        <p:spPr>
          <a:xfrm>
            <a:off x="3027329" y="368016"/>
            <a:ext cx="8582114" cy="461665"/>
          </a:xfrm>
          <a:prstGeom prst="rect">
            <a:avLst/>
          </a:prstGeom>
          <a:noFill/>
        </p:spPr>
        <p:txBody>
          <a:bodyPr wrap="square" rtlCol="0">
            <a:spAutoFit/>
          </a:bodyPr>
          <a:lstStyle/>
          <a:p>
            <a:r>
              <a:rPr lang="en-US" sz="2400" b="1" dirty="0"/>
              <a:t>DR - Steps for Guiding Principle #1  - Determining the Building</a:t>
            </a:r>
          </a:p>
        </p:txBody>
      </p:sp>
      <p:sp>
        <p:nvSpPr>
          <p:cNvPr id="19" name="TextBox 18">
            <a:extLst>
              <a:ext uri="{FF2B5EF4-FFF2-40B4-BE49-F238E27FC236}">
                <a16:creationId xmlns:a16="http://schemas.microsoft.com/office/drawing/2014/main" id="{D8617C49-AD5B-574D-A2DD-9806855E3A47}"/>
              </a:ext>
            </a:extLst>
          </p:cNvPr>
          <p:cNvSpPr txBox="1"/>
          <p:nvPr/>
        </p:nvSpPr>
        <p:spPr>
          <a:xfrm>
            <a:off x="187903" y="1636576"/>
            <a:ext cx="11421539" cy="2308324"/>
          </a:xfrm>
          <a:prstGeom prst="rect">
            <a:avLst/>
          </a:prstGeom>
          <a:noFill/>
        </p:spPr>
        <p:txBody>
          <a:bodyPr wrap="square" rtlCol="0">
            <a:spAutoFit/>
          </a:bodyPr>
          <a:lstStyle/>
          <a:p>
            <a:pPr marL="342900" indent="-342900">
              <a:buFont typeface="+mj-lt"/>
              <a:buAutoNum type="alphaLcPeriod" startAt="3"/>
            </a:pPr>
            <a:r>
              <a:rPr lang="en-US" dirty="0"/>
              <a:t>Use a “COUNTIFS” formula to count number of observations per building with all WAPs equal to 100 sheet</a:t>
            </a:r>
          </a:p>
          <a:p>
            <a:pPr marL="914400" lvl="1" indent="-457200">
              <a:buFont typeface="+mj-lt"/>
              <a:buAutoNum type="romanUcPeriod"/>
            </a:pPr>
            <a:r>
              <a:rPr lang="en-US" dirty="0"/>
              <a:t>Range 1 – “BUILDINGID” column on the “</a:t>
            </a:r>
            <a:r>
              <a:rPr lang="en-US" dirty="0" err="1"/>
              <a:t>trainingData</a:t>
            </a:r>
            <a:r>
              <a:rPr lang="en-US" dirty="0"/>
              <a:t>”  sheet</a:t>
            </a:r>
          </a:p>
          <a:p>
            <a:pPr marL="914400" lvl="1" indent="-457200">
              <a:buFont typeface="+mj-lt"/>
              <a:buAutoNum type="romanUcPeriod"/>
            </a:pPr>
            <a:r>
              <a:rPr lang="en-US" dirty="0"/>
              <a:t>Criteria 1 – “Building Number” shown in chart </a:t>
            </a:r>
          </a:p>
          <a:p>
            <a:pPr marL="914400" lvl="1" indent="-457200">
              <a:buFont typeface="+mj-lt"/>
              <a:buAutoNum type="romanUcPeriod"/>
            </a:pPr>
            <a:endParaRPr lang="en-US" dirty="0"/>
          </a:p>
          <a:p>
            <a:pPr marL="914400" lvl="1" indent="-457200">
              <a:buFont typeface="+mj-lt"/>
              <a:buAutoNum type="romanUcPeriod"/>
            </a:pPr>
            <a:r>
              <a:rPr lang="en-US" dirty="0"/>
              <a:t>Range 2 – “All WAPs Equal to 100” column on the “</a:t>
            </a:r>
            <a:r>
              <a:rPr lang="en-US" dirty="0" err="1"/>
              <a:t>trainingData</a:t>
            </a:r>
            <a:r>
              <a:rPr lang="en-US" dirty="0"/>
              <a:t>” sheet</a:t>
            </a:r>
          </a:p>
          <a:p>
            <a:pPr marL="914400" lvl="1" indent="-457200">
              <a:buFont typeface="+mj-lt"/>
              <a:buAutoNum type="romanUcPeriod"/>
            </a:pPr>
            <a:r>
              <a:rPr lang="en-US" dirty="0"/>
              <a:t>Criteria 2 – 520 which is the total number of WAPs on the “</a:t>
            </a:r>
            <a:r>
              <a:rPr lang="en-US" dirty="0" err="1"/>
              <a:t>trainingData</a:t>
            </a:r>
            <a:r>
              <a:rPr lang="en-US" dirty="0"/>
              <a:t>” sheet</a:t>
            </a:r>
          </a:p>
          <a:p>
            <a:pPr marL="914400" lvl="1" indent="-457200">
              <a:buFont typeface="+mj-lt"/>
              <a:buAutoNum type="romanUcPeriod"/>
            </a:pPr>
            <a:endParaRPr lang="en-US" dirty="0"/>
          </a:p>
          <a:p>
            <a:pPr marL="914400" lvl="1" indent="-457200">
              <a:buFont typeface="+mj-lt"/>
              <a:buAutoNum type="romanUcPeriod"/>
            </a:pPr>
            <a:r>
              <a:rPr lang="en-US" dirty="0"/>
              <a:t>Copy and paste down to rows 3 and 4 in column C</a:t>
            </a:r>
          </a:p>
        </p:txBody>
      </p:sp>
      <p:pic>
        <p:nvPicPr>
          <p:cNvPr id="18" name="Picture 17">
            <a:extLst>
              <a:ext uri="{FF2B5EF4-FFF2-40B4-BE49-F238E27FC236}">
                <a16:creationId xmlns:a16="http://schemas.microsoft.com/office/drawing/2014/main" id="{3993A298-545D-B342-B78B-9160B0E4DF3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685693" y="4340156"/>
            <a:ext cx="8820613" cy="2308323"/>
          </a:xfrm>
          <a:prstGeom prst="rect">
            <a:avLst/>
          </a:prstGeom>
          <a:ln>
            <a:solidFill>
              <a:schemeClr val="tx1"/>
            </a:solidFill>
          </a:ln>
        </p:spPr>
      </p:pic>
      <p:sp>
        <p:nvSpPr>
          <p:cNvPr id="20" name="Rectangle 19">
            <a:extLst>
              <a:ext uri="{FF2B5EF4-FFF2-40B4-BE49-F238E27FC236}">
                <a16:creationId xmlns:a16="http://schemas.microsoft.com/office/drawing/2014/main" id="{BD31603F-116D-2844-B36E-E3056AB94B7E}"/>
              </a:ext>
            </a:extLst>
          </p:cNvPr>
          <p:cNvSpPr/>
          <p:nvPr/>
        </p:nvSpPr>
        <p:spPr>
          <a:xfrm>
            <a:off x="4594303" y="4850780"/>
            <a:ext cx="2364072" cy="17976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234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8</a:t>
            </a:fld>
            <a:endParaRPr lang="en-US" dirty="0"/>
          </a:p>
        </p:txBody>
      </p:sp>
      <p:sp>
        <p:nvSpPr>
          <p:cNvPr id="13" name="TextBox 12">
            <a:extLst>
              <a:ext uri="{FF2B5EF4-FFF2-40B4-BE49-F238E27FC236}">
                <a16:creationId xmlns:a16="http://schemas.microsoft.com/office/drawing/2014/main" id="{D0729579-D611-0344-8D1F-945E36D752F0}"/>
              </a:ext>
            </a:extLst>
          </p:cNvPr>
          <p:cNvSpPr txBox="1"/>
          <p:nvPr/>
        </p:nvSpPr>
        <p:spPr>
          <a:xfrm>
            <a:off x="41916" y="1022714"/>
            <a:ext cx="7039107" cy="369332"/>
          </a:xfrm>
          <a:prstGeom prst="rect">
            <a:avLst/>
          </a:prstGeom>
          <a:noFill/>
        </p:spPr>
        <p:txBody>
          <a:bodyPr wrap="square" rtlCol="0">
            <a:spAutoFit/>
          </a:bodyPr>
          <a:lstStyle/>
          <a:p>
            <a:pPr marL="342900" indent="-342900">
              <a:buFont typeface="+mj-lt"/>
              <a:buAutoNum type="arabicPeriod" startAt="2"/>
            </a:pPr>
            <a:r>
              <a:rPr lang="en-US" u="sng" dirty="0"/>
              <a:t>Create a chart on  blank worksheet to do building counts (cont.)</a:t>
            </a:r>
            <a:endParaRPr lang="en-US" sz="2000" u="sng" dirty="0"/>
          </a:p>
        </p:txBody>
      </p:sp>
      <p:sp>
        <p:nvSpPr>
          <p:cNvPr id="15" name="TextBox 14">
            <a:extLst>
              <a:ext uri="{FF2B5EF4-FFF2-40B4-BE49-F238E27FC236}">
                <a16:creationId xmlns:a16="http://schemas.microsoft.com/office/drawing/2014/main" id="{CCEF9E0E-9F7C-424C-B232-0AD46B547324}"/>
              </a:ext>
            </a:extLst>
          </p:cNvPr>
          <p:cNvSpPr txBox="1"/>
          <p:nvPr/>
        </p:nvSpPr>
        <p:spPr>
          <a:xfrm>
            <a:off x="3027329" y="368016"/>
            <a:ext cx="8582114" cy="461665"/>
          </a:xfrm>
          <a:prstGeom prst="rect">
            <a:avLst/>
          </a:prstGeom>
          <a:noFill/>
        </p:spPr>
        <p:txBody>
          <a:bodyPr wrap="square" rtlCol="0">
            <a:spAutoFit/>
          </a:bodyPr>
          <a:lstStyle/>
          <a:p>
            <a:r>
              <a:rPr lang="en-US" sz="2400" b="1" dirty="0"/>
              <a:t>DR - Steps for Guiding Principle #1  - Determining the Building</a:t>
            </a:r>
          </a:p>
        </p:txBody>
      </p:sp>
      <p:sp>
        <p:nvSpPr>
          <p:cNvPr id="19" name="TextBox 18">
            <a:extLst>
              <a:ext uri="{FF2B5EF4-FFF2-40B4-BE49-F238E27FC236}">
                <a16:creationId xmlns:a16="http://schemas.microsoft.com/office/drawing/2014/main" id="{D8617C49-AD5B-574D-A2DD-9806855E3A47}"/>
              </a:ext>
            </a:extLst>
          </p:cNvPr>
          <p:cNvSpPr txBox="1"/>
          <p:nvPr/>
        </p:nvSpPr>
        <p:spPr>
          <a:xfrm>
            <a:off x="290959" y="1893054"/>
            <a:ext cx="5507675" cy="1477328"/>
          </a:xfrm>
          <a:prstGeom prst="rect">
            <a:avLst/>
          </a:prstGeom>
          <a:noFill/>
        </p:spPr>
        <p:txBody>
          <a:bodyPr wrap="square" rtlCol="0">
            <a:spAutoFit/>
          </a:bodyPr>
          <a:lstStyle/>
          <a:p>
            <a:pPr marL="342900" indent="-342900">
              <a:buFont typeface="+mj-lt"/>
              <a:buAutoNum type="alphaLcPeriod" startAt="4"/>
            </a:pPr>
            <a:r>
              <a:rPr lang="en-US" dirty="0"/>
              <a:t>In column D, calculate number of observations per building where all the WAPs are NOT equal to 100</a:t>
            </a:r>
          </a:p>
          <a:p>
            <a:pPr marL="857250" lvl="1" indent="-400050">
              <a:buFont typeface="+mj-lt"/>
              <a:buAutoNum type="romanUcPeriod"/>
            </a:pPr>
            <a:r>
              <a:rPr lang="en-US" dirty="0"/>
              <a:t>Difference between columns B and C</a:t>
            </a:r>
          </a:p>
          <a:p>
            <a:pPr marL="857250" lvl="1" indent="-400050">
              <a:buFont typeface="+mj-lt"/>
              <a:buAutoNum type="romanUcPeriod"/>
            </a:pPr>
            <a:r>
              <a:rPr lang="en-US" dirty="0"/>
              <a:t>Copy and paste the formula down rows 3 and 4 in column D   </a:t>
            </a:r>
          </a:p>
        </p:txBody>
      </p:sp>
      <p:pic>
        <p:nvPicPr>
          <p:cNvPr id="10" name="Picture 9">
            <a:extLst>
              <a:ext uri="{FF2B5EF4-FFF2-40B4-BE49-F238E27FC236}">
                <a16:creationId xmlns:a16="http://schemas.microsoft.com/office/drawing/2014/main" id="{737F6B60-861A-2441-85A8-B03A9AF68405}"/>
              </a:ext>
            </a:extLst>
          </p:cNvPr>
          <p:cNvPicPr/>
          <p:nvPr/>
        </p:nvPicPr>
        <p:blipFill>
          <a:blip r:embed="rId4">
            <a:extLst>
              <a:ext uri="{28A0092B-C50C-407E-A947-70E740481C1C}">
                <a14:useLocalDpi xmlns:a14="http://schemas.microsoft.com/office/drawing/2010/main" val="0"/>
              </a:ext>
            </a:extLst>
          </a:blip>
          <a:stretch>
            <a:fillRect/>
          </a:stretch>
        </p:blipFill>
        <p:spPr>
          <a:xfrm>
            <a:off x="6880301" y="1546741"/>
            <a:ext cx="5020740" cy="2154122"/>
          </a:xfrm>
          <a:prstGeom prst="rect">
            <a:avLst/>
          </a:prstGeom>
          <a:ln>
            <a:solidFill>
              <a:schemeClr val="tx1"/>
            </a:solidFill>
          </a:ln>
        </p:spPr>
      </p:pic>
      <p:sp>
        <p:nvSpPr>
          <p:cNvPr id="11" name="Rectangle 10">
            <a:extLst>
              <a:ext uri="{FF2B5EF4-FFF2-40B4-BE49-F238E27FC236}">
                <a16:creationId xmlns:a16="http://schemas.microsoft.com/office/drawing/2014/main" id="{F5EF4388-8EC6-A647-80E0-743E068E1945}"/>
              </a:ext>
            </a:extLst>
          </p:cNvPr>
          <p:cNvSpPr/>
          <p:nvPr/>
        </p:nvSpPr>
        <p:spPr>
          <a:xfrm>
            <a:off x="10894741" y="1893054"/>
            <a:ext cx="825191" cy="18078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C5C13158-ECD3-D741-8825-9EAABF4F43A5}"/>
              </a:ext>
            </a:extLst>
          </p:cNvPr>
          <p:cNvCxnSpPr>
            <a:cxnSpLocks/>
          </p:cNvCxnSpPr>
          <p:nvPr/>
        </p:nvCxnSpPr>
        <p:spPr>
          <a:xfrm flipV="1">
            <a:off x="5280317" y="1793817"/>
            <a:ext cx="3596054" cy="8529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862EDA-DF93-164D-A054-EB6115E81BC2}"/>
              </a:ext>
            </a:extLst>
          </p:cNvPr>
          <p:cNvCxnSpPr>
            <a:cxnSpLocks/>
          </p:cNvCxnSpPr>
          <p:nvPr/>
        </p:nvCxnSpPr>
        <p:spPr>
          <a:xfrm>
            <a:off x="5825087" y="2897319"/>
            <a:ext cx="4888545"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17246748-9190-C64E-8CEE-43C830949ED6}"/>
              </a:ext>
            </a:extLst>
          </p:cNvPr>
          <p:cNvPicPr/>
          <p:nvPr/>
        </p:nvPicPr>
        <p:blipFill>
          <a:blip r:embed="rId4">
            <a:extLst>
              <a:ext uri="{28A0092B-C50C-407E-A947-70E740481C1C}">
                <a14:useLocalDpi xmlns:a14="http://schemas.microsoft.com/office/drawing/2010/main" val="0"/>
              </a:ext>
            </a:extLst>
          </a:blip>
          <a:stretch>
            <a:fillRect/>
          </a:stretch>
        </p:blipFill>
        <p:spPr>
          <a:xfrm>
            <a:off x="6699192" y="4030302"/>
            <a:ext cx="5020740" cy="2154122"/>
          </a:xfrm>
          <a:prstGeom prst="rect">
            <a:avLst/>
          </a:prstGeom>
          <a:ln>
            <a:solidFill>
              <a:schemeClr val="tx1"/>
            </a:solidFill>
          </a:ln>
        </p:spPr>
      </p:pic>
      <p:sp>
        <p:nvSpPr>
          <p:cNvPr id="20" name="Rectangle 19">
            <a:extLst>
              <a:ext uri="{FF2B5EF4-FFF2-40B4-BE49-F238E27FC236}">
                <a16:creationId xmlns:a16="http://schemas.microsoft.com/office/drawing/2014/main" id="{3249C400-A0CE-BA4E-BFFA-4F75E38C9457}"/>
              </a:ext>
            </a:extLst>
          </p:cNvPr>
          <p:cNvSpPr/>
          <p:nvPr/>
        </p:nvSpPr>
        <p:spPr>
          <a:xfrm>
            <a:off x="7081024" y="5832088"/>
            <a:ext cx="4528420" cy="2564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FF55701-7A8F-BF43-B2A7-E5C7A6D6A410}"/>
              </a:ext>
            </a:extLst>
          </p:cNvPr>
          <p:cNvSpPr txBox="1"/>
          <p:nvPr/>
        </p:nvSpPr>
        <p:spPr>
          <a:xfrm>
            <a:off x="472068" y="4784198"/>
            <a:ext cx="5507675" cy="923330"/>
          </a:xfrm>
          <a:prstGeom prst="rect">
            <a:avLst/>
          </a:prstGeom>
          <a:noFill/>
        </p:spPr>
        <p:txBody>
          <a:bodyPr wrap="square" rtlCol="0">
            <a:spAutoFit/>
          </a:bodyPr>
          <a:lstStyle/>
          <a:p>
            <a:pPr marL="342900" indent="-342900">
              <a:buFont typeface="+mj-lt"/>
              <a:buAutoNum type="alphaLcPeriod" startAt="5"/>
            </a:pPr>
            <a:r>
              <a:rPr lang="en-US" dirty="0"/>
              <a:t>Building  number 2 has the most observations at 9,454.  So, it will be the one used to create the models in RStudio</a:t>
            </a:r>
          </a:p>
        </p:txBody>
      </p:sp>
      <p:cxnSp>
        <p:nvCxnSpPr>
          <p:cNvPr id="24" name="Straight Arrow Connector 23">
            <a:extLst>
              <a:ext uri="{FF2B5EF4-FFF2-40B4-BE49-F238E27FC236}">
                <a16:creationId xmlns:a16="http://schemas.microsoft.com/office/drawing/2014/main" id="{923A33BF-5FA1-E746-80EE-A71229F57E4E}"/>
              </a:ext>
            </a:extLst>
          </p:cNvPr>
          <p:cNvCxnSpPr>
            <a:cxnSpLocks/>
          </p:cNvCxnSpPr>
          <p:nvPr/>
        </p:nvCxnSpPr>
        <p:spPr>
          <a:xfrm>
            <a:off x="5492809" y="5311259"/>
            <a:ext cx="1387492" cy="6490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845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8C7AB2-0825-024A-84C0-84E10B943723}"/>
              </a:ext>
            </a:extLst>
          </p:cNvPr>
          <p:cNvPicPr>
            <a:picLocks noChangeAspect="1"/>
          </p:cNvPicPr>
          <p:nvPr/>
        </p:nvPicPr>
        <p:blipFill>
          <a:blip r:embed="rId3"/>
          <a:stretch>
            <a:fillRect/>
          </a:stretch>
        </p:blipFill>
        <p:spPr>
          <a:xfrm>
            <a:off x="187904" y="309880"/>
            <a:ext cx="2839425" cy="577936"/>
          </a:xfrm>
          <a:prstGeom prst="rect">
            <a:avLst/>
          </a:prstGeom>
        </p:spPr>
      </p:pic>
      <p:sp>
        <p:nvSpPr>
          <p:cNvPr id="14" name="Slide Number Placeholder 13">
            <a:extLst>
              <a:ext uri="{FF2B5EF4-FFF2-40B4-BE49-F238E27FC236}">
                <a16:creationId xmlns:a16="http://schemas.microsoft.com/office/drawing/2014/main" id="{8CBFA602-49FF-CF4C-B148-1E1DCA1037B9}"/>
              </a:ext>
            </a:extLst>
          </p:cNvPr>
          <p:cNvSpPr>
            <a:spLocks noGrp="1"/>
          </p:cNvSpPr>
          <p:nvPr>
            <p:ph type="sldNum" sz="quarter" idx="12"/>
          </p:nvPr>
        </p:nvSpPr>
        <p:spPr/>
        <p:txBody>
          <a:bodyPr/>
          <a:lstStyle/>
          <a:p>
            <a:fld id="{B0D2014E-B6B1-114D-BF27-70129F5D921D}" type="slidenum">
              <a:rPr lang="en-US" smtClean="0"/>
              <a:t>9</a:t>
            </a:fld>
            <a:endParaRPr lang="en-US" dirty="0"/>
          </a:p>
        </p:txBody>
      </p:sp>
      <p:sp>
        <p:nvSpPr>
          <p:cNvPr id="13" name="TextBox 12">
            <a:extLst>
              <a:ext uri="{FF2B5EF4-FFF2-40B4-BE49-F238E27FC236}">
                <a16:creationId xmlns:a16="http://schemas.microsoft.com/office/drawing/2014/main" id="{D0729579-D611-0344-8D1F-945E36D752F0}"/>
              </a:ext>
            </a:extLst>
          </p:cNvPr>
          <p:cNvSpPr txBox="1"/>
          <p:nvPr/>
        </p:nvSpPr>
        <p:spPr>
          <a:xfrm>
            <a:off x="41916" y="1022714"/>
            <a:ext cx="7039107" cy="400110"/>
          </a:xfrm>
          <a:prstGeom prst="rect">
            <a:avLst/>
          </a:prstGeom>
          <a:noFill/>
        </p:spPr>
        <p:txBody>
          <a:bodyPr wrap="square" rtlCol="0">
            <a:spAutoFit/>
          </a:bodyPr>
          <a:lstStyle/>
          <a:p>
            <a:pPr marL="457200" indent="-457200">
              <a:buFont typeface="+mj-lt"/>
              <a:buAutoNum type="arabicPeriod" startAt="3"/>
            </a:pPr>
            <a:r>
              <a:rPr lang="en-US" sz="2000" u="sng" dirty="0"/>
              <a:t>Isolate the observations from building number 2</a:t>
            </a:r>
          </a:p>
        </p:txBody>
      </p:sp>
      <p:pic>
        <p:nvPicPr>
          <p:cNvPr id="5" name="Picture 4">
            <a:extLst>
              <a:ext uri="{FF2B5EF4-FFF2-40B4-BE49-F238E27FC236}">
                <a16:creationId xmlns:a16="http://schemas.microsoft.com/office/drawing/2014/main" id="{30C0ADCE-EEAD-1E42-BC06-97B054B6A54D}"/>
              </a:ext>
            </a:extLst>
          </p:cNvPr>
          <p:cNvPicPr>
            <a:picLocks noChangeAspect="1"/>
          </p:cNvPicPr>
          <p:nvPr/>
        </p:nvPicPr>
        <p:blipFill>
          <a:blip r:embed="rId4"/>
          <a:stretch>
            <a:fillRect/>
          </a:stretch>
        </p:blipFill>
        <p:spPr>
          <a:xfrm>
            <a:off x="7783299" y="4124977"/>
            <a:ext cx="3180420" cy="2406960"/>
          </a:xfrm>
          <a:prstGeom prst="rect">
            <a:avLst/>
          </a:prstGeom>
          <a:ln>
            <a:solidFill>
              <a:schemeClr val="tx1"/>
            </a:solidFill>
          </a:ln>
        </p:spPr>
      </p:pic>
      <p:sp>
        <p:nvSpPr>
          <p:cNvPr id="22" name="TextBox 21">
            <a:extLst>
              <a:ext uri="{FF2B5EF4-FFF2-40B4-BE49-F238E27FC236}">
                <a16:creationId xmlns:a16="http://schemas.microsoft.com/office/drawing/2014/main" id="{0C37E5FC-BDAF-FF46-A55E-B83C4FC75B28}"/>
              </a:ext>
            </a:extLst>
          </p:cNvPr>
          <p:cNvSpPr txBox="1"/>
          <p:nvPr/>
        </p:nvSpPr>
        <p:spPr>
          <a:xfrm>
            <a:off x="488987" y="1826085"/>
            <a:ext cx="6134837" cy="1200329"/>
          </a:xfrm>
          <a:prstGeom prst="rect">
            <a:avLst/>
          </a:prstGeom>
          <a:noFill/>
        </p:spPr>
        <p:txBody>
          <a:bodyPr wrap="square" rtlCol="0">
            <a:spAutoFit/>
          </a:bodyPr>
          <a:lstStyle/>
          <a:p>
            <a:pPr marL="342900" indent="-342900">
              <a:buFont typeface="+mj-lt"/>
              <a:buAutoNum type="alphaLcPeriod"/>
            </a:pPr>
            <a:r>
              <a:rPr lang="en-US" dirty="0"/>
              <a:t>Sort the “</a:t>
            </a:r>
            <a:r>
              <a:rPr lang="en-US" dirty="0" err="1"/>
              <a:t>trainingData</a:t>
            </a:r>
            <a:r>
              <a:rPr lang="en-US" dirty="0"/>
              <a:t>” sheet by the “BUILDINGID” column in descending order</a:t>
            </a:r>
          </a:p>
          <a:p>
            <a:pPr marL="342900" indent="-342900">
              <a:buFont typeface="+mj-lt"/>
              <a:buAutoNum type="alphaLcPeriod"/>
            </a:pPr>
            <a:r>
              <a:rPr lang="en-US" dirty="0"/>
              <a:t>Highlight the “BUILDINGID” column and find the first occurrence of building “1”</a:t>
            </a:r>
          </a:p>
        </p:txBody>
      </p:sp>
      <p:pic>
        <p:nvPicPr>
          <p:cNvPr id="7" name="Picture 6">
            <a:extLst>
              <a:ext uri="{FF2B5EF4-FFF2-40B4-BE49-F238E27FC236}">
                <a16:creationId xmlns:a16="http://schemas.microsoft.com/office/drawing/2014/main" id="{F1239E9D-12B9-1344-AF8F-C6B2EC2AE02F}"/>
              </a:ext>
            </a:extLst>
          </p:cNvPr>
          <p:cNvPicPr>
            <a:picLocks noChangeAspect="1"/>
          </p:cNvPicPr>
          <p:nvPr/>
        </p:nvPicPr>
        <p:blipFill>
          <a:blip r:embed="rId5"/>
          <a:stretch>
            <a:fillRect/>
          </a:stretch>
        </p:blipFill>
        <p:spPr>
          <a:xfrm>
            <a:off x="7783299" y="1222769"/>
            <a:ext cx="3180419" cy="2406961"/>
          </a:xfrm>
          <a:prstGeom prst="rect">
            <a:avLst/>
          </a:prstGeom>
          <a:ln>
            <a:solidFill>
              <a:schemeClr val="tx1"/>
            </a:solidFill>
          </a:ln>
        </p:spPr>
      </p:pic>
      <p:sp>
        <p:nvSpPr>
          <p:cNvPr id="23" name="TextBox 22">
            <a:extLst>
              <a:ext uri="{FF2B5EF4-FFF2-40B4-BE49-F238E27FC236}">
                <a16:creationId xmlns:a16="http://schemas.microsoft.com/office/drawing/2014/main" id="{82318B65-8280-6E4D-BD95-622386034E68}"/>
              </a:ext>
            </a:extLst>
          </p:cNvPr>
          <p:cNvSpPr txBox="1"/>
          <p:nvPr/>
        </p:nvSpPr>
        <p:spPr>
          <a:xfrm>
            <a:off x="488987" y="5143791"/>
            <a:ext cx="4898603" cy="369332"/>
          </a:xfrm>
          <a:prstGeom prst="rect">
            <a:avLst/>
          </a:prstGeom>
          <a:noFill/>
        </p:spPr>
        <p:txBody>
          <a:bodyPr wrap="square" rtlCol="0">
            <a:spAutoFit/>
          </a:bodyPr>
          <a:lstStyle/>
          <a:p>
            <a:pPr marL="342900" indent="-342900">
              <a:buFont typeface="+mj-lt"/>
              <a:buAutoNum type="alphaLcPeriod" startAt="3"/>
            </a:pPr>
            <a:r>
              <a:rPr lang="en-US" dirty="0"/>
              <a:t>Highlight the row where the first “1” occurs</a:t>
            </a:r>
          </a:p>
        </p:txBody>
      </p:sp>
      <p:sp>
        <p:nvSpPr>
          <p:cNvPr id="25" name="TextBox 24">
            <a:extLst>
              <a:ext uri="{FF2B5EF4-FFF2-40B4-BE49-F238E27FC236}">
                <a16:creationId xmlns:a16="http://schemas.microsoft.com/office/drawing/2014/main" id="{BD63330B-84FA-E644-AEA3-A73025D4945B}"/>
              </a:ext>
            </a:extLst>
          </p:cNvPr>
          <p:cNvSpPr txBox="1"/>
          <p:nvPr/>
        </p:nvSpPr>
        <p:spPr>
          <a:xfrm>
            <a:off x="3027329" y="368016"/>
            <a:ext cx="8582114" cy="461665"/>
          </a:xfrm>
          <a:prstGeom prst="rect">
            <a:avLst/>
          </a:prstGeom>
          <a:noFill/>
        </p:spPr>
        <p:txBody>
          <a:bodyPr wrap="square" rtlCol="0">
            <a:spAutoFit/>
          </a:bodyPr>
          <a:lstStyle/>
          <a:p>
            <a:r>
              <a:rPr lang="en-US" sz="2400" b="1" dirty="0"/>
              <a:t>DR - Steps for Guiding Principle #1  - Determining the Building</a:t>
            </a:r>
          </a:p>
        </p:txBody>
      </p:sp>
      <p:cxnSp>
        <p:nvCxnSpPr>
          <p:cNvPr id="10" name="Straight Arrow Connector 9">
            <a:extLst>
              <a:ext uri="{FF2B5EF4-FFF2-40B4-BE49-F238E27FC236}">
                <a16:creationId xmlns:a16="http://schemas.microsoft.com/office/drawing/2014/main" id="{F7298BB8-1962-D140-9BF6-1C20E997111F}"/>
              </a:ext>
            </a:extLst>
          </p:cNvPr>
          <p:cNvCxnSpPr>
            <a:cxnSpLocks/>
          </p:cNvCxnSpPr>
          <p:nvPr/>
        </p:nvCxnSpPr>
        <p:spPr>
          <a:xfrm>
            <a:off x="6166928" y="2562426"/>
            <a:ext cx="103663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EF754BB-DC2B-E147-B092-A2906172E0B3}"/>
              </a:ext>
            </a:extLst>
          </p:cNvPr>
          <p:cNvCxnSpPr>
            <a:cxnSpLocks/>
          </p:cNvCxnSpPr>
          <p:nvPr/>
        </p:nvCxnSpPr>
        <p:spPr>
          <a:xfrm>
            <a:off x="5858541" y="5328457"/>
            <a:ext cx="1036633"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9814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15905</TotalTime>
  <Words>4890</Words>
  <Application>Microsoft Macintosh PowerPoint</Application>
  <PresentationFormat>Widescreen</PresentationFormat>
  <Paragraphs>507</Paragraphs>
  <Slides>47</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Smith</dc:creator>
  <cp:lastModifiedBy>Michelle Smith</cp:lastModifiedBy>
  <cp:revision>483</cp:revision>
  <dcterms:created xsi:type="dcterms:W3CDTF">2019-11-10T14:26:03Z</dcterms:created>
  <dcterms:modified xsi:type="dcterms:W3CDTF">2020-05-04T22:11:30Z</dcterms:modified>
</cp:coreProperties>
</file>